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theme/theme2.xml" Type="http://schemas.openxmlformats.org/officeDocument/2006/relationships/theme" Id="rId1"/><Relationship Target="slides/slide8.xml" Type="http://schemas.openxmlformats.org/officeDocument/2006/relationships/slide" Id="rId1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8" name="Shape 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5" name="Shape 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1" name="Shape 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 indent="304800">
              <a:buSzPct val="100000"/>
              <a:defRPr sz="4800"/>
            </a:lvl1pPr>
            <a:lvl2pPr algn="ctr" indent="304800">
              <a:buSzPct val="100000"/>
              <a:defRPr sz="4800"/>
            </a:lvl2pPr>
            <a:lvl3pPr algn="ctr" indent="304800">
              <a:buSzPct val="100000"/>
              <a:defRPr sz="4800"/>
            </a:lvl3pPr>
            <a:lvl4pPr algn="ctr" indent="304800">
              <a:buSzPct val="100000"/>
              <a:defRPr sz="4800"/>
            </a:lvl4pPr>
            <a:lvl5pPr algn="ctr" indent="304800">
              <a:buSzPct val="100000"/>
              <a:defRPr sz="4800"/>
            </a:lvl5pPr>
            <a:lvl6pPr algn="ctr" indent="304800">
              <a:buSzPct val="100000"/>
              <a:defRPr sz="4800"/>
            </a:lvl6pPr>
            <a:lvl7pPr algn="ctr" indent="304800">
              <a:buSzPct val="100000"/>
              <a:defRPr sz="4800"/>
            </a:lvl7pPr>
            <a:lvl8pPr algn="ctr" indent="304800">
              <a:buSzPct val="100000"/>
              <a:defRPr sz="4800"/>
            </a:lvl8pPr>
            <a:lvl9pPr algn="ctr" indent="304800"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mar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-171450" marL="285750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52400" marL="3429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indent="-133350" marL="7429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indent="-76200" marL="11430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indent="-114300" marL="1600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indent="-114300" marL="20574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indent="-114300" marL="25146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indent="-114300" marL="29718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indent="-114300" marL="34290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indent="-114300" marL="3886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3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4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2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7.jpg" Type="http://schemas.openxmlformats.org/officeDocument/2006/relationships/image" Id="rId4"/><Relationship Target="../media/image15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3.png" Type="http://schemas.openxmlformats.org/officeDocument/2006/relationships/image" Id="rId4"/><Relationship Target="../media/image16.png" Type="http://schemas.openxmlformats.org/officeDocument/2006/relationships/image" Id="rId3"/><Relationship Target="../media/image18.jpg" Type="http://schemas.openxmlformats.org/officeDocument/2006/relationships/image" Id="rId5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9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4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4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3.pn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1.png" Type="http://schemas.openxmlformats.org/officeDocument/2006/relationships/image" Id="rId4"/><Relationship Target="../media/image22.jpg" Type="http://schemas.openxmlformats.org/officeDocument/2006/relationships/image" Id="rId3"/><Relationship Target="../media/image04.png" Type="http://schemas.openxmlformats.org/officeDocument/2006/relationships/image" Id="rId5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7.png" Type="http://schemas.openxmlformats.org/officeDocument/2006/relationships/image" Id="rId4"/><Relationship Target="../media/image00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5.png" Type="http://schemas.openxmlformats.org/officeDocument/2006/relationships/image" Id="rId4"/><Relationship Target="../media/image09.png" Type="http://schemas.openxmlformats.org/officeDocument/2006/relationships/image" Id="rId3"/><Relationship Target="../media/image08.png" Type="http://schemas.openxmlformats.org/officeDocument/2006/relationships/image" Id="rId5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20.jpg" Type="http://schemas.openxmlformats.org/officeDocument/2006/relationships/image" Id="rId4"/><Relationship Target="../media/image10.png" Type="http://schemas.openxmlformats.org/officeDocument/2006/relationships/image" Id="rId3"/><Relationship Target="../media/image21.jpg" Type="http://schemas.openxmlformats.org/officeDocument/2006/relationships/image" Id="rId5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3" name="Shape 2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7999" cx="9145586"/>
          </a:xfrm>
          <a:prstGeom prst="rect">
            <a:avLst/>
          </a:prstGeom>
        </p:spPr>
      </p:pic>
      <p:sp>
        <p:nvSpPr>
          <p:cNvPr id="24" name="Shape 24"/>
          <p:cNvSpPr txBox="1"/>
          <p:nvPr>
            <p:ph type="ctrTitle"/>
          </p:nvPr>
        </p:nvSpPr>
        <p:spPr>
          <a:xfrm>
            <a:off y="32784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3000" lang="en">
                <a:solidFill>
                  <a:srgbClr val="FFFFFF"/>
                </a:solidFill>
              </a:rPr>
              <a:t>Pop-up Paper Circuits</a:t>
            </a:r>
          </a:p>
        </p:txBody>
      </p:sp>
      <p:sp>
        <p:nvSpPr>
          <p:cNvPr id="25" name="Shape 25"/>
          <p:cNvSpPr txBox="1"/>
          <p:nvPr>
            <p:ph idx="1" type="subTitle"/>
          </p:nvPr>
        </p:nvSpPr>
        <p:spPr>
          <a:xfrm>
            <a:off y="495403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2000" lang="en">
                <a:solidFill>
                  <a:srgbClr val="FFFFFF"/>
                </a:solidFill>
              </a:rPr>
              <a:t>Angela Sheehan, Amanda Clark, Pamela Cortez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/>
          <p:nvPr/>
        </p:nvSpPr>
        <p:spPr>
          <a:xfrm>
            <a:off y="1792933" x="7086600"/>
            <a:ext cy="1828800" cx="304799"/>
          </a:xfrm>
          <a:prstGeom prst="rect">
            <a:avLst/>
          </a:prstGeom>
          <a:noFill/>
          <a:ln w="317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07" name="Shape 107"/>
          <p:cNvSpPr/>
          <p:nvPr/>
        </p:nvSpPr>
        <p:spPr>
          <a:xfrm>
            <a:off y="1450032" x="6705600"/>
            <a:ext cy="3581399" cx="1981199"/>
          </a:xfrm>
          <a:prstGeom prst="rect">
            <a:avLst/>
          </a:prstGeom>
          <a:noFill/>
          <a:ln w="317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08" name="Shape 108"/>
          <p:cNvSpPr/>
          <p:nvPr/>
        </p:nvSpPr>
        <p:spPr>
          <a:xfrm>
            <a:off y="1754832" x="1219200"/>
            <a:ext cy="3124199" cx="304799"/>
          </a:xfrm>
          <a:prstGeom prst="rect">
            <a:avLst/>
          </a:prstGeom>
          <a:noFill/>
          <a:ln w="317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09" name="Shape 109"/>
          <p:cNvSpPr/>
          <p:nvPr/>
        </p:nvSpPr>
        <p:spPr>
          <a:xfrm>
            <a:off y="1754832" x="1219200"/>
            <a:ext cy="1828800" cx="304799"/>
          </a:xfrm>
          <a:prstGeom prst="rect">
            <a:avLst/>
          </a:prstGeom>
          <a:noFill/>
          <a:ln w="31750" cap="flat">
            <a:solidFill>
              <a:srgbClr val="000000"/>
            </a:solidFill>
            <a:prstDash val="dash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10" name="Shape 110"/>
          <p:cNvSpPr/>
          <p:nvPr/>
        </p:nvSpPr>
        <p:spPr>
          <a:xfrm>
            <a:off y="1450032" x="457200"/>
            <a:ext cy="3581399" cx="2895600"/>
          </a:xfrm>
          <a:prstGeom prst="rect">
            <a:avLst/>
          </a:prstGeom>
          <a:noFill/>
          <a:ln w="317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11" name="Shape 111"/>
          <p:cNvSpPr/>
          <p:nvPr/>
        </p:nvSpPr>
        <p:spPr>
          <a:xfrm>
            <a:off y="1754832" x="3733800"/>
            <a:ext cy="1828800" cx="304799"/>
          </a:xfrm>
          <a:prstGeom prst="rect">
            <a:avLst/>
          </a:prstGeom>
          <a:noFill/>
          <a:ln w="317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cxnSp>
        <p:nvCxnSpPr>
          <p:cNvPr id="112" name="Shape 112"/>
          <p:cNvCxnSpPr/>
          <p:nvPr/>
        </p:nvCxnSpPr>
        <p:spPr>
          <a:xfrm rot="10800000">
            <a:off y="3583632" x="1628775"/>
            <a:ext cy="0" cx="685799"/>
          </a:xfrm>
          <a:prstGeom prst="straightConnector1">
            <a:avLst/>
          </a:prstGeom>
          <a:solidFill>
            <a:srgbClr val="00B8FF"/>
          </a:solidFill>
          <a:ln w="57150" cap="flat">
            <a:solidFill>
              <a:srgbClr val="000000"/>
            </a:solidFill>
            <a:prstDash val="solid"/>
            <a:round/>
            <a:headEnd w="med" len="med" type="none"/>
            <a:tailEnd w="lg" len="lg" type="stealth"/>
          </a:ln>
        </p:spPr>
      </p:cxnSp>
      <p:sp>
        <p:nvSpPr>
          <p:cNvPr id="113" name="Shape 113"/>
          <p:cNvSpPr txBox="1"/>
          <p:nvPr/>
        </p:nvSpPr>
        <p:spPr>
          <a:xfrm>
            <a:off y="3352798" x="2314575"/>
            <a:ext cy="461699" cx="1143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4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FOLD</a:t>
            </a:r>
          </a:p>
        </p:txBody>
      </p:sp>
      <p:sp>
        <p:nvSpPr>
          <p:cNvPr id="114" name="Shape 114"/>
          <p:cNvSpPr/>
          <p:nvPr/>
        </p:nvSpPr>
        <p:spPr>
          <a:xfrm>
            <a:off y="2288232" x="3743325"/>
            <a:ext cy="1295400" cx="304799"/>
          </a:xfrm>
          <a:prstGeom prst="rect">
            <a:avLst/>
          </a:prstGeom>
          <a:noFill/>
          <a:ln w="317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cxnSp>
        <p:nvCxnSpPr>
          <p:cNvPr id="115" name="Shape 115"/>
          <p:cNvCxnSpPr/>
          <p:nvPr/>
        </p:nvCxnSpPr>
        <p:spPr>
          <a:xfrm rot="10800000" flipH="1">
            <a:off y="3278832" x="3743323"/>
            <a:ext cy="304799" cx="304799"/>
          </a:xfrm>
          <a:prstGeom prst="straightConnector1">
            <a:avLst/>
          </a:prstGeom>
          <a:solidFill>
            <a:srgbClr val="00B8FF"/>
          </a:solidFill>
          <a:ln w="31750" cap="flat">
            <a:solidFill>
              <a:srgbClr val="000000"/>
            </a:solidFill>
            <a:prstDash val="dash"/>
            <a:round/>
            <a:headEnd w="med" len="med" type="none"/>
            <a:tailEnd w="med" len="med" type="none"/>
          </a:ln>
        </p:spPr>
      </p:cxnSp>
      <p:cxnSp>
        <p:nvCxnSpPr>
          <p:cNvPr id="116" name="Shape 116"/>
          <p:cNvCxnSpPr/>
          <p:nvPr/>
        </p:nvCxnSpPr>
        <p:spPr>
          <a:xfrm rot="10800000">
            <a:off y="3278832" x="4168775"/>
            <a:ext cy="0" cx="685799"/>
          </a:xfrm>
          <a:prstGeom prst="straightConnector1">
            <a:avLst/>
          </a:prstGeom>
          <a:solidFill>
            <a:srgbClr val="00B8FF"/>
          </a:solidFill>
          <a:ln w="57150" cap="flat">
            <a:solidFill>
              <a:srgbClr val="000000"/>
            </a:solidFill>
            <a:prstDash val="solid"/>
            <a:round/>
            <a:headEnd w="med" len="med" type="none"/>
            <a:tailEnd w="lg" len="lg" type="stealth"/>
          </a:ln>
        </p:spPr>
      </p:cxnSp>
      <p:sp>
        <p:nvSpPr>
          <p:cNvPr id="117" name="Shape 117"/>
          <p:cNvSpPr txBox="1"/>
          <p:nvPr/>
        </p:nvSpPr>
        <p:spPr>
          <a:xfrm>
            <a:off y="2908299" x="4854575"/>
            <a:ext cy="831000" cx="18891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4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FOLD FORWARD</a:t>
            </a:r>
          </a:p>
        </p:txBody>
      </p:sp>
      <p:sp>
        <p:nvSpPr>
          <p:cNvPr id="118" name="Shape 118"/>
          <p:cNvSpPr/>
          <p:nvPr/>
        </p:nvSpPr>
        <p:spPr>
          <a:xfrm rot="5400000">
            <a:off y="2966412" x="7734300"/>
            <a:ext cy="990599" cx="304799"/>
          </a:xfrm>
          <a:prstGeom prst="rect">
            <a:avLst/>
          </a:prstGeom>
          <a:noFill/>
          <a:ln w="317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cxnSp>
        <p:nvCxnSpPr>
          <p:cNvPr id="119" name="Shape 119"/>
          <p:cNvCxnSpPr/>
          <p:nvPr/>
        </p:nvCxnSpPr>
        <p:spPr>
          <a:xfrm rot="10800000" flipH="1">
            <a:off y="3278832" x="7086600"/>
            <a:ext cy="304799" cx="304799"/>
          </a:xfrm>
          <a:prstGeom prst="straightConnector1">
            <a:avLst/>
          </a:prstGeom>
          <a:solidFill>
            <a:srgbClr val="00B8FF"/>
          </a:solidFill>
          <a:ln w="317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20" name="Shape 120"/>
          <p:cNvSpPr/>
          <p:nvPr/>
        </p:nvSpPr>
        <p:spPr>
          <a:xfrm>
            <a:off y="1450032" x="3352800"/>
            <a:ext cy="3581399" cx="3352799"/>
          </a:xfrm>
          <a:prstGeom prst="rect">
            <a:avLst/>
          </a:prstGeom>
          <a:noFill/>
          <a:ln w="317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21" name="Shape 121"/>
          <p:cNvSpPr txBox="1"/>
          <p:nvPr/>
        </p:nvSpPr>
        <p:spPr>
          <a:xfrm>
            <a:off y="4200435" x="6705600"/>
            <a:ext cy="461699" cx="1981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4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DONE!</a:t>
            </a:r>
          </a:p>
        </p:txBody>
      </p:sp>
      <p:sp>
        <p:nvSpPr>
          <p:cNvPr id="122" name="Shape 122"/>
          <p:cNvSpPr txBox="1"/>
          <p:nvPr>
            <p:ph type="title"/>
          </p:nvPr>
        </p:nvSpPr>
        <p:spPr>
          <a:xfrm>
            <a:off y="147425" x="304800"/>
            <a:ext cy="1143000" cx="8381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lang="en"/>
              <a:t>Corners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y="5377175" x="1025825"/>
            <a:ext cy="666300" cx="72051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2400" lang="en"/>
              <a:t>It’s okay if your fold isn’t perfect - we just want to go around the corner without the tape breaking.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/>
          <p:nvPr/>
        </p:nvSpPr>
        <p:spPr>
          <a:xfrm>
            <a:off y="3431232" x="4572000"/>
            <a:ext cy="1261199" cx="304799"/>
          </a:xfrm>
          <a:prstGeom prst="rect">
            <a:avLst/>
          </a:prstGeom>
          <a:solidFill>
            <a:srgbClr val="ADADEB">
              <a:alpha val="69800"/>
            </a:srgbClr>
          </a:solidFill>
          <a:ln w="317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29" name="Shape 129"/>
          <p:cNvSpPr/>
          <p:nvPr/>
        </p:nvSpPr>
        <p:spPr>
          <a:xfrm>
            <a:off y="1754832" x="609600"/>
            <a:ext cy="1485899" cx="304799"/>
          </a:xfrm>
          <a:prstGeom prst="rect">
            <a:avLst/>
          </a:prstGeom>
          <a:solidFill>
            <a:srgbClr val="FFC000"/>
          </a:solidFill>
          <a:ln w="317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30" name="Shape 130"/>
          <p:cNvSpPr txBox="1"/>
          <p:nvPr/>
        </p:nvSpPr>
        <p:spPr>
          <a:xfrm>
            <a:off y="5181600" x="609600"/>
            <a:ext cy="1066799" cx="7770900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ctr" rtl="0" lvl="0" marL="342900">
              <a:spcBef>
                <a:spcPts val="750"/>
              </a:spcBef>
              <a:buNone/>
            </a:pPr>
            <a:r>
              <a:rPr sz="2400" lang="en">
                <a:latin typeface="Helvetica Neue"/>
                <a:ea typeface="Helvetica Neue"/>
                <a:cs typeface="Helvetica Neue"/>
                <a:sym typeface="Helvetica Neue"/>
              </a:rPr>
              <a:t>Joining by touching the </a:t>
            </a:r>
            <a:r>
              <a:rPr b="1" sz="2400" lang="en">
                <a:latin typeface="Helvetica Neue"/>
                <a:ea typeface="Helvetica Neue"/>
                <a:cs typeface="Helvetica Neue"/>
                <a:sym typeface="Helvetica Neue"/>
              </a:rPr>
              <a:t>TOP-SIDE</a:t>
            </a:r>
            <a:r>
              <a:rPr sz="2400" lang="en">
                <a:latin typeface="Helvetica Neue"/>
                <a:ea typeface="Helvetica Neue"/>
                <a:cs typeface="Helvetica Neue"/>
                <a:sym typeface="Helvetica Neue"/>
              </a:rPr>
              <a:t> to the </a:t>
            </a:r>
            <a:r>
              <a:rPr b="1" sz="2400" lang="en">
                <a:latin typeface="Helvetica Neue"/>
                <a:ea typeface="Helvetica Neue"/>
                <a:cs typeface="Helvetica Neue"/>
                <a:sym typeface="Helvetica Neue"/>
              </a:rPr>
              <a:t>TOP-SIDE</a:t>
            </a:r>
            <a:r>
              <a:rPr sz="2400" lang="en">
                <a:latin typeface="Helvetica Neue"/>
                <a:ea typeface="Helvetica Neue"/>
                <a:cs typeface="Helvetica Neue"/>
                <a:sym typeface="Helvetica Neue"/>
              </a:rPr>
              <a:t> of each section. </a:t>
            </a:r>
            <a:r>
              <a:rPr u="sng" sz="2400" lang="en">
                <a:latin typeface="Helvetica Neue"/>
                <a:ea typeface="Helvetica Neue"/>
                <a:cs typeface="Helvetica Neue"/>
                <a:sym typeface="Helvetica Neue"/>
              </a:rPr>
              <a:t>Secure with Clear Tape</a:t>
            </a:r>
            <a:r>
              <a:rPr sz="2400" lang="en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</p:txBody>
      </p:sp>
      <p:sp>
        <p:nvSpPr>
          <p:cNvPr id="131" name="Shape 131"/>
          <p:cNvSpPr/>
          <p:nvPr/>
        </p:nvSpPr>
        <p:spPr>
          <a:xfrm>
            <a:off y="1450032" x="304800"/>
            <a:ext cy="3581399" cx="1295400"/>
          </a:xfrm>
          <a:prstGeom prst="rect">
            <a:avLst/>
          </a:prstGeom>
          <a:noFill/>
          <a:ln w="317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32" name="Shape 132"/>
          <p:cNvSpPr/>
          <p:nvPr/>
        </p:nvSpPr>
        <p:spPr>
          <a:xfrm>
            <a:off y="1450032" x="1600200"/>
            <a:ext cy="3581399" cx="2666999"/>
          </a:xfrm>
          <a:prstGeom prst="rect">
            <a:avLst/>
          </a:prstGeom>
          <a:noFill/>
          <a:ln w="317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33" name="Shape 133"/>
          <p:cNvSpPr/>
          <p:nvPr/>
        </p:nvSpPr>
        <p:spPr>
          <a:xfrm>
            <a:off y="1450032" x="4267200"/>
            <a:ext cy="3581399" cx="2666999"/>
          </a:xfrm>
          <a:prstGeom prst="rect">
            <a:avLst/>
          </a:prstGeom>
          <a:noFill/>
          <a:ln w="317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34" name="Shape 134"/>
          <p:cNvSpPr/>
          <p:nvPr/>
        </p:nvSpPr>
        <p:spPr>
          <a:xfrm>
            <a:off y="1754832" x="1981200"/>
            <a:ext cy="1485899" cx="304799"/>
          </a:xfrm>
          <a:prstGeom prst="rect">
            <a:avLst/>
          </a:prstGeom>
          <a:solidFill>
            <a:srgbClr val="FFC000"/>
          </a:solidFill>
          <a:ln w="317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cxnSp>
        <p:nvCxnSpPr>
          <p:cNvPr id="135" name="Shape 135"/>
          <p:cNvCxnSpPr/>
          <p:nvPr/>
        </p:nvCxnSpPr>
        <p:spPr>
          <a:xfrm>
            <a:off y="3431232" x="4572000"/>
            <a:ext cy="0" cx="304799"/>
          </a:xfrm>
          <a:prstGeom prst="straightConnector1">
            <a:avLst/>
          </a:prstGeom>
          <a:solidFill>
            <a:srgbClr val="00B8FF"/>
          </a:solidFill>
          <a:ln w="31750" cap="flat">
            <a:solidFill>
              <a:srgbClr val="000000"/>
            </a:solidFill>
            <a:prstDash val="dash"/>
            <a:round/>
            <a:headEnd w="med" len="med" type="none"/>
            <a:tailEnd w="med" len="med" type="none"/>
          </a:ln>
        </p:spPr>
      </p:cxnSp>
      <p:cxnSp>
        <p:nvCxnSpPr>
          <p:cNvPr id="136" name="Shape 136"/>
          <p:cNvCxnSpPr/>
          <p:nvPr/>
        </p:nvCxnSpPr>
        <p:spPr>
          <a:xfrm rot="10800000">
            <a:off y="3444208" x="2438400"/>
            <a:ext cy="0" cx="685799"/>
          </a:xfrm>
          <a:prstGeom prst="straightConnector1">
            <a:avLst/>
          </a:prstGeom>
          <a:solidFill>
            <a:srgbClr val="00B8FF"/>
          </a:solidFill>
          <a:ln w="57150" cap="flat">
            <a:solidFill>
              <a:srgbClr val="000000"/>
            </a:solidFill>
            <a:prstDash val="solid"/>
            <a:round/>
            <a:headEnd w="med" len="med" type="none"/>
            <a:tailEnd w="lg" len="lg" type="stealth"/>
          </a:ln>
        </p:spPr>
      </p:cxnSp>
      <p:sp>
        <p:nvSpPr>
          <p:cNvPr id="137" name="Shape 137"/>
          <p:cNvSpPr txBox="1"/>
          <p:nvPr/>
        </p:nvSpPr>
        <p:spPr>
          <a:xfrm>
            <a:off y="3046213" x="3124200"/>
            <a:ext cy="831000" cx="1143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4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FOLD BACK</a:t>
            </a:r>
          </a:p>
        </p:txBody>
      </p:sp>
      <p:sp>
        <p:nvSpPr>
          <p:cNvPr id="138" name="Shape 138"/>
          <p:cNvSpPr/>
          <p:nvPr/>
        </p:nvSpPr>
        <p:spPr>
          <a:xfrm>
            <a:off y="1754832" x="4572000"/>
            <a:ext cy="1485899" cx="304799"/>
          </a:xfrm>
          <a:prstGeom prst="rect">
            <a:avLst/>
          </a:prstGeom>
          <a:solidFill>
            <a:srgbClr val="FFC000"/>
          </a:solidFill>
          <a:ln w="317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39" name="Shape 139"/>
          <p:cNvSpPr/>
          <p:nvPr/>
        </p:nvSpPr>
        <p:spPr>
          <a:xfrm>
            <a:off y="3431232" x="4572000"/>
            <a:ext cy="567599" cx="304799"/>
          </a:xfrm>
          <a:prstGeom prst="rect">
            <a:avLst/>
          </a:prstGeom>
          <a:solidFill>
            <a:srgbClr val="ADADEB">
              <a:alpha val="69800"/>
            </a:srgbClr>
          </a:solidFill>
          <a:ln w="317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cxnSp>
        <p:nvCxnSpPr>
          <p:cNvPr id="140" name="Shape 140"/>
          <p:cNvCxnSpPr/>
          <p:nvPr/>
        </p:nvCxnSpPr>
        <p:spPr>
          <a:xfrm>
            <a:off y="3431232" x="1981200"/>
            <a:ext cy="0" cx="304799"/>
          </a:xfrm>
          <a:prstGeom prst="straightConnector1">
            <a:avLst/>
          </a:prstGeom>
          <a:solidFill>
            <a:srgbClr val="00B8FF"/>
          </a:solidFill>
          <a:ln w="31750" cap="flat">
            <a:solidFill>
              <a:srgbClr val="000000"/>
            </a:solidFill>
            <a:prstDash val="dash"/>
            <a:round/>
            <a:headEnd w="med" len="med" type="none"/>
            <a:tailEnd w="med" len="med" type="none"/>
          </a:ln>
        </p:spPr>
      </p:cxnSp>
      <p:cxnSp>
        <p:nvCxnSpPr>
          <p:cNvPr id="141" name="Shape 141"/>
          <p:cNvCxnSpPr/>
          <p:nvPr/>
        </p:nvCxnSpPr>
        <p:spPr>
          <a:xfrm>
            <a:off y="3714958" x="4572000"/>
            <a:ext cy="0" cx="304799"/>
          </a:xfrm>
          <a:prstGeom prst="straightConnector1">
            <a:avLst/>
          </a:prstGeom>
          <a:solidFill>
            <a:srgbClr val="00B8FF"/>
          </a:solidFill>
          <a:ln w="31750" cap="flat">
            <a:solidFill>
              <a:srgbClr val="000000"/>
            </a:solidFill>
            <a:prstDash val="dash"/>
            <a:round/>
            <a:headEnd w="med" len="med" type="none"/>
            <a:tailEnd w="med" len="med" type="none"/>
          </a:ln>
        </p:spPr>
      </p:cxnSp>
      <p:cxnSp>
        <p:nvCxnSpPr>
          <p:cNvPr id="142" name="Shape 142"/>
          <p:cNvCxnSpPr/>
          <p:nvPr/>
        </p:nvCxnSpPr>
        <p:spPr>
          <a:xfrm rot="10800000">
            <a:off y="3709539" x="4975860"/>
            <a:ext cy="0" cx="685799"/>
          </a:xfrm>
          <a:prstGeom prst="straightConnector1">
            <a:avLst/>
          </a:prstGeom>
          <a:solidFill>
            <a:srgbClr val="00B8FF"/>
          </a:solidFill>
          <a:ln w="57150" cap="flat">
            <a:solidFill>
              <a:srgbClr val="000000"/>
            </a:solidFill>
            <a:prstDash val="solid"/>
            <a:round/>
            <a:headEnd w="med" len="med" type="none"/>
            <a:tailEnd w="lg" len="lg" type="stealth"/>
          </a:ln>
        </p:spPr>
      </p:cxnSp>
      <p:sp>
        <p:nvSpPr>
          <p:cNvPr id="143" name="Shape 143"/>
          <p:cNvSpPr txBox="1"/>
          <p:nvPr/>
        </p:nvSpPr>
        <p:spPr>
          <a:xfrm>
            <a:off y="3311544" x="5661660"/>
            <a:ext cy="1200299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4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FOLD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4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1/2 AGAIN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y="3292669" x="331469"/>
            <a:ext cy="400199" cx="12686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000" lang="en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BREAK</a:t>
            </a:r>
          </a:p>
        </p:txBody>
      </p:sp>
      <p:sp>
        <p:nvSpPr>
          <p:cNvPr id="145" name="Shape 145"/>
          <p:cNvSpPr/>
          <p:nvPr/>
        </p:nvSpPr>
        <p:spPr>
          <a:xfrm>
            <a:off y="3431232" x="7292339"/>
            <a:ext cy="1261199" cx="304799"/>
          </a:xfrm>
          <a:prstGeom prst="rect">
            <a:avLst/>
          </a:prstGeom>
          <a:solidFill>
            <a:srgbClr val="ADADEB">
              <a:alpha val="69800"/>
            </a:srgbClr>
          </a:solidFill>
          <a:ln w="317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46" name="Shape 146"/>
          <p:cNvSpPr/>
          <p:nvPr/>
        </p:nvSpPr>
        <p:spPr>
          <a:xfrm>
            <a:off y="1754832" x="7292339"/>
            <a:ext cy="1485899" cx="304799"/>
          </a:xfrm>
          <a:prstGeom prst="rect">
            <a:avLst/>
          </a:prstGeom>
          <a:solidFill>
            <a:srgbClr val="FFC000"/>
          </a:solidFill>
          <a:ln w="317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47" name="Shape 147"/>
          <p:cNvSpPr/>
          <p:nvPr/>
        </p:nvSpPr>
        <p:spPr>
          <a:xfrm>
            <a:off y="3431232" x="7292339"/>
            <a:ext cy="567599" cx="304799"/>
          </a:xfrm>
          <a:prstGeom prst="rect">
            <a:avLst/>
          </a:prstGeom>
          <a:solidFill>
            <a:srgbClr val="ADADEB">
              <a:alpha val="69800"/>
            </a:srgbClr>
          </a:solidFill>
          <a:ln w="317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48" name="Shape 148"/>
          <p:cNvSpPr/>
          <p:nvPr/>
        </p:nvSpPr>
        <p:spPr>
          <a:xfrm>
            <a:off y="1452292" x="6934200"/>
            <a:ext cy="3581399" cx="1600199"/>
          </a:xfrm>
          <a:prstGeom prst="rect">
            <a:avLst/>
          </a:prstGeom>
          <a:noFill/>
          <a:ln w="317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49" name="Shape 149"/>
          <p:cNvSpPr/>
          <p:nvPr/>
        </p:nvSpPr>
        <p:spPr>
          <a:xfrm>
            <a:off y="3159900" x="7292339"/>
            <a:ext cy="276000" cx="304799"/>
          </a:xfrm>
          <a:prstGeom prst="rect">
            <a:avLst/>
          </a:prstGeom>
          <a:solidFill>
            <a:srgbClr val="ADADEB">
              <a:alpha val="69800"/>
            </a:srgbClr>
          </a:solidFill>
          <a:ln w="317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50" name="Shape 150"/>
          <p:cNvSpPr/>
          <p:nvPr/>
        </p:nvSpPr>
        <p:spPr>
          <a:xfrm>
            <a:off y="2863780" x="1981200"/>
            <a:ext cy="1828800" cx="304799"/>
          </a:xfrm>
          <a:prstGeom prst="rect">
            <a:avLst/>
          </a:prstGeom>
          <a:solidFill>
            <a:srgbClr val="ADADEB">
              <a:alpha val="69800"/>
            </a:srgbClr>
          </a:solidFill>
          <a:ln w="317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pic>
        <p:nvPicPr>
          <p:cNvPr id="151" name="Shape 15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159900" x="7848600"/>
            <a:ext cy="866775" cx="857250"/>
          </a:xfrm>
          <a:prstGeom prst="rect">
            <a:avLst/>
          </a:prstGeom>
        </p:spPr>
      </p:pic>
      <p:sp>
        <p:nvSpPr>
          <p:cNvPr id="152" name="Shape 152"/>
          <p:cNvSpPr txBox="1"/>
          <p:nvPr/>
        </p:nvSpPr>
        <p:spPr>
          <a:xfrm>
            <a:off y="4292469" x="2426969"/>
            <a:ext cy="708000" cx="12686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000" lang="en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JOINING PIECE</a:t>
            </a:r>
          </a:p>
        </p:txBody>
      </p:sp>
      <p:grpSp>
        <p:nvGrpSpPr>
          <p:cNvPr id="153" name="Shape 153"/>
          <p:cNvGrpSpPr/>
          <p:nvPr/>
        </p:nvGrpSpPr>
        <p:grpSpPr>
          <a:xfrm>
            <a:off y="1875000" x="7139939"/>
            <a:ext cy="1436411" cx="1939710"/>
            <a:chOff y="1875000" x="7139939"/>
            <a:chExt cy="1436411" cx="1939710"/>
          </a:xfrm>
        </p:grpSpPr>
        <p:sp>
          <p:nvSpPr>
            <p:cNvPr id="154" name="Shape 154"/>
            <p:cNvSpPr/>
            <p:nvPr/>
          </p:nvSpPr>
          <p:spPr>
            <a:xfrm>
              <a:off y="3046211" x="7139939"/>
              <a:ext cy="265199" cx="609599"/>
            </a:xfrm>
            <a:prstGeom prst="ellipse">
              <a:avLst/>
            </a:prstGeom>
            <a:noFill/>
            <a:ln w="31750" cap="flat">
              <a:solidFill>
                <a:srgbClr val="FF0000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55" name="Shape 155"/>
            <p:cNvSpPr txBox="1"/>
            <p:nvPr/>
          </p:nvSpPr>
          <p:spPr>
            <a:xfrm>
              <a:off y="1875000" x="7692150"/>
              <a:ext cy="1261199" cx="1387500"/>
            </a:xfrm>
            <a:prstGeom prst="rect">
              <a:avLst/>
            </a:prstGeom>
            <a:solidFill>
              <a:srgbClr val="FFFFFF"/>
            </a:solidFill>
            <a:ln w="1905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t" anchorCtr="0">
              <a:noAutofit/>
            </a:bodyPr>
            <a:lstStyle/>
            <a:p>
              <a:pPr algn="ctr" rtl="0" lvl="0">
                <a:buNone/>
              </a:pPr>
              <a:r>
                <a:rPr b="1" sz="1800" lang="en"/>
                <a:t>Overlap Top-side to Top-side</a:t>
              </a:r>
            </a:p>
          </p:txBody>
        </p:sp>
      </p:grpSp>
      <p:sp>
        <p:nvSpPr>
          <p:cNvPr id="156" name="Shape 156"/>
          <p:cNvSpPr txBox="1"/>
          <p:nvPr>
            <p:ph type="title"/>
          </p:nvPr>
        </p:nvSpPr>
        <p:spPr>
          <a:xfrm>
            <a:off y="274650" x="331475"/>
            <a:ext cy="1143000" cx="8452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Joining Tape - in case of breaks/tears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61" name="Shape 16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00825" x="-200350"/>
            <a:ext cy="5886450" cx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/>
          <p:nvPr/>
        </p:nvSpPr>
        <p:spPr>
          <a:xfrm>
            <a:off y="351350" x="2032775"/>
            <a:ext cy="816900" cx="2573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63" name="Shape 163"/>
          <p:cNvSpPr txBox="1"/>
          <p:nvPr>
            <p:ph type="title"/>
          </p:nvPr>
        </p:nvSpPr>
        <p:spPr>
          <a:xfrm>
            <a:off y="184275" x="457200"/>
            <a:ext cy="893699" cx="84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400" lang="en"/>
              <a:t>LEDs</a:t>
            </a:r>
          </a:p>
        </p:txBody>
      </p:sp>
      <p:pic>
        <p:nvPicPr>
          <p:cNvPr id="164" name="Shape 16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834225" x="5811574"/>
            <a:ext cy="4370374" cx="333242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y="5177750" x="6621725"/>
            <a:ext cy="1772099" cx="2446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1800" lang="en"/>
              <a:t>Stick the LED to your copper tape with clear tape, make sure the + and - are aligned correctly.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70" name="Shape 17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051975" x="198600"/>
            <a:ext cy="1790700" cx="1790700"/>
          </a:xfrm>
          <a:prstGeom prst="rect">
            <a:avLst/>
          </a:prstGeom>
        </p:spPr>
      </p:pic>
      <p:sp>
        <p:nvSpPr>
          <p:cNvPr id="171" name="Shape 171"/>
          <p:cNvSpPr txBox="1"/>
          <p:nvPr>
            <p:ph type="title"/>
          </p:nvPr>
        </p:nvSpPr>
        <p:spPr>
          <a:xfrm>
            <a:off y="274650" x="457200"/>
            <a:ext cy="1143000" cx="84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400" lang="en"/>
              <a:t>Add the Button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051975" x="2265775"/>
            <a:ext cy="1790700" cx="1790700"/>
          </a:xfrm>
          <a:prstGeom prst="rect">
            <a:avLst/>
          </a:prstGeom>
        </p:spPr>
      </p:pic>
      <p:cxnSp>
        <p:nvCxnSpPr>
          <p:cNvPr id="173" name="Shape 173"/>
          <p:cNvCxnSpPr/>
          <p:nvPr/>
        </p:nvCxnSpPr>
        <p:spPr>
          <a:xfrm rot="10800000" flipH="1">
            <a:off y="3678400" x="2610400"/>
            <a:ext cy="1013399" cx="533099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174" name="Shape 174"/>
          <p:cNvCxnSpPr/>
          <p:nvPr/>
        </p:nvCxnSpPr>
        <p:spPr>
          <a:xfrm>
            <a:off y="3595650" x="1126500"/>
            <a:ext cy="1138200" cx="645899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175" name="Shape 175"/>
          <p:cNvSpPr txBox="1"/>
          <p:nvPr/>
        </p:nvSpPr>
        <p:spPr>
          <a:xfrm>
            <a:off y="4760725" x="880475"/>
            <a:ext cy="600899" cx="3282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en"/>
              <a:t>Conductive Pads</a:t>
            </a:r>
          </a:p>
        </p:txBody>
      </p:sp>
      <p:pic>
        <p:nvPicPr>
          <p:cNvPr id="176" name="Shape 17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1066174" x="5003701"/>
            <a:ext cy="5791824" cx="41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y="1066175" x="5150550"/>
            <a:ext cy="2832000" cx="4303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2400" lang="en"/>
              <a:t>Try not to tape directly over the push button, keep to the ends.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82" name="Shape 18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635431" x="2024162"/>
            <a:ext cy="5262275" cx="5262275"/>
          </a:xfrm>
          <a:prstGeom prst="rect">
            <a:avLst/>
          </a:prstGeom>
        </p:spPr>
      </p:pic>
      <p:sp>
        <p:nvSpPr>
          <p:cNvPr id="183" name="Shape 183"/>
          <p:cNvSpPr txBox="1"/>
          <p:nvPr>
            <p:ph type="title"/>
          </p:nvPr>
        </p:nvSpPr>
        <p:spPr>
          <a:xfrm>
            <a:off y="-65048" x="137200"/>
            <a:ext cy="693299" cx="89075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buNone/>
            </a:pPr>
            <a:r>
              <a:rPr sz="3000" lang="en"/>
              <a:t>Add text or symbol showing where to press</a:t>
            </a:r>
          </a:p>
        </p:txBody>
      </p:sp>
      <p:sp>
        <p:nvSpPr>
          <p:cNvPr id="184" name="Shape 184"/>
          <p:cNvSpPr txBox="1"/>
          <p:nvPr>
            <p:ph idx="2" type="title"/>
          </p:nvPr>
        </p:nvSpPr>
        <p:spPr>
          <a:xfrm>
            <a:off y="6209676" x="137200"/>
            <a:ext cy="693299" cx="89075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buNone/>
            </a:pPr>
            <a:r>
              <a:rPr sz="2800" lang="en"/>
              <a:t>If you are mailing your card - use Parcel Post so the LED won’t get crushed by sorting machines :)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89" name="Shape 18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7999" cx="9145586"/>
          </a:xfrm>
          <a:prstGeom prst="rect">
            <a:avLst/>
          </a:prstGeom>
        </p:spPr>
      </p:pic>
      <p:sp>
        <p:nvSpPr>
          <p:cNvPr id="190" name="Shape 190"/>
          <p:cNvSpPr/>
          <p:nvPr/>
        </p:nvSpPr>
        <p:spPr>
          <a:xfrm>
            <a:off y="3962400" x="685800"/>
            <a:ext cy="1295400" cx="7772400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 algn="ctr" rtl="0" lvl="0" marR="0" indent="-342900" marL="342900"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strike="noStrike" u="none" b="0" cap="none" baseline="0" sz="1500" lang="en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www.sparkfun.com</a:t>
            </a:r>
          </a:p>
          <a:p>
            <a:pPr algn="ctr" rtl="0" lvl="0" marR="0" indent="-342900" marL="342900"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strike="noStrike" u="none" b="0" cap="none" baseline="0" sz="1500" lang="en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6175 Longbow Drive</a:t>
            </a:r>
          </a:p>
          <a:p>
            <a:pPr algn="ctr" rtl="0" lvl="0" marR="0" indent="-342900" marL="342900"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strike="noStrike" u="none" b="0" cap="none" baseline="0" sz="1500" lang="en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Boulder, Colorado 80301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pic>
        <p:nvPicPr>
          <p:cNvPr id="31" name="Shape 3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-1374378" x="0"/>
            <a:ext cy="9144000" cx="9144000"/>
          </a:xfrm>
          <a:prstGeom prst="rect">
            <a:avLst/>
          </a:prstGeom>
        </p:spPr>
      </p:pic>
      <p:sp>
        <p:nvSpPr>
          <p:cNvPr id="32" name="Shape 32"/>
          <p:cNvSpPr txBox="1"/>
          <p:nvPr/>
        </p:nvSpPr>
        <p:spPr>
          <a:xfrm>
            <a:off y="-4550" x="0"/>
            <a:ext cy="1141499" cx="9144000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 algn="ctr" rtl="0" lvl="0">
              <a:buNone/>
            </a:pPr>
            <a:r>
              <a:rPr sz="4000"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we’re making today:</a:t>
            </a:r>
          </a:p>
        </p:txBody>
      </p:sp>
      <p:sp>
        <p:nvSpPr>
          <p:cNvPr id="33" name="Shape 33"/>
          <p:cNvSpPr txBox="1"/>
          <p:nvPr/>
        </p:nvSpPr>
        <p:spPr>
          <a:xfrm>
            <a:off y="5237208" x="-25"/>
            <a:ext cy="1782600" cx="91440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lnSpc>
                <a:spcPct val="58695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b="1" sz="3600"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Light Up Valentine’s Day Pop Up Cards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y="274650" x="457200"/>
            <a:ext cy="1143000" cx="84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400" lang="en"/>
              <a:t>Folding Tips:</a:t>
            </a:r>
          </a:p>
        </p:txBody>
      </p:sp>
      <p:pic>
        <p:nvPicPr>
          <p:cNvPr id="39" name="Shape 3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952971" x="238850"/>
            <a:ext cy="3657600" cx="4381500"/>
          </a:xfrm>
          <a:prstGeom prst="rect">
            <a:avLst/>
          </a:prstGeom>
        </p:spPr>
      </p:pic>
      <p:sp>
        <p:nvSpPr>
          <p:cNvPr id="40" name="Shape 40"/>
          <p:cNvSpPr txBox="1"/>
          <p:nvPr/>
        </p:nvSpPr>
        <p:spPr>
          <a:xfrm>
            <a:off y="2067946" x="5259400"/>
            <a:ext cy="1143000" cx="3918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1800" lang="en"/>
              <a:t>Cut some vellum a little bigger than the hole in the heart and paste/tape in before you start folding.</a:t>
            </a:r>
          </a:p>
        </p:txBody>
      </p:sp>
      <p:cxnSp>
        <p:nvCxnSpPr>
          <p:cNvPr id="41" name="Shape 41"/>
          <p:cNvCxnSpPr/>
          <p:nvPr/>
        </p:nvCxnSpPr>
        <p:spPr>
          <a:xfrm flipH="1">
            <a:off y="4436871" x="3787624"/>
            <a:ext cy="14400" cx="121020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42" name="Shape 42"/>
          <p:cNvSpPr txBox="1"/>
          <p:nvPr/>
        </p:nvSpPr>
        <p:spPr>
          <a:xfrm>
            <a:off y="4191946" x="5183200"/>
            <a:ext cy="1143000" cx="3918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800" lang="en"/>
              <a:t>Push the bottom of the U or I letters down first and work your way up to the smaller folds.</a:t>
            </a:r>
          </a:p>
        </p:txBody>
      </p:sp>
      <p:cxnSp>
        <p:nvCxnSpPr>
          <p:cNvPr id="43" name="Shape 43"/>
          <p:cNvCxnSpPr/>
          <p:nvPr/>
        </p:nvCxnSpPr>
        <p:spPr>
          <a:xfrm flipH="1">
            <a:off y="2318946" x="2418874"/>
            <a:ext cy="1296600" cx="285270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lg" len="lg" type="none"/>
            <a:tailEnd w="lg" len="lg" type="triangle"/>
          </a:ln>
        </p:spPr>
      </p:cxn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y="274650" x="457200"/>
            <a:ext cy="1143000" cx="84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400" lang="en"/>
              <a:t>Folding Tips:</a:t>
            </a:r>
          </a:p>
        </p:txBody>
      </p:sp>
      <p:sp>
        <p:nvSpPr>
          <p:cNvPr id="49" name="Shape 49"/>
          <p:cNvSpPr txBox="1"/>
          <p:nvPr/>
        </p:nvSpPr>
        <p:spPr>
          <a:xfrm>
            <a:off y="1417648" x="360841"/>
            <a:ext cy="1143000" cx="3918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en"/>
              <a:t>This template is tricky and takes some patience to fold. Hang in there! 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y="4338198" x="243366"/>
            <a:ext cy="1143000" cx="3918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800" lang="en"/>
              <a:t>Hold the template upside down and start with the point of the heart. Use gravity to help you pull all the little folds up one by one.</a:t>
            </a:r>
          </a:p>
        </p:txBody>
      </p:sp>
      <p:pic>
        <p:nvPicPr>
          <p:cNvPr id="51" name="Shape 5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333827" x="4651762"/>
            <a:ext cy="3667125" cx="4371975"/>
          </a:xfrm>
          <a:prstGeom prst="rect">
            <a:avLst/>
          </a:prstGeom>
        </p:spPr>
      </p:pic>
      <p:cxnSp>
        <p:nvCxnSpPr>
          <p:cNvPr id="52" name="Shape 52"/>
          <p:cNvCxnSpPr>
            <a:stCxn id="50" idx="3"/>
          </p:cNvCxnSpPr>
          <p:nvPr/>
        </p:nvCxnSpPr>
        <p:spPr>
          <a:xfrm rot="10800000" flipH="1">
            <a:off y="4492398" x="4162266"/>
            <a:ext cy="417300" cx="2521199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lg" len="lg" type="none"/>
            <a:tailEnd w="lg" len="lg" type="triangle"/>
          </a:ln>
        </p:spPr>
      </p:cxn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y="49512" x="45645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lang="en"/>
              <a:t>Basic Circuit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y="5328175" x="685800"/>
            <a:ext cy="624599" cx="8084100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ctr" rtl="0" lvl="0" marL="342900">
              <a:spcBef>
                <a:spcPts val="750"/>
              </a:spcBef>
              <a:buNone/>
            </a:pPr>
            <a:r>
              <a:rPr b="1" sz="2400" lang="en">
                <a:latin typeface="Helvetica Neue"/>
                <a:ea typeface="Helvetica Neue"/>
                <a:cs typeface="Helvetica Neue"/>
                <a:sym typeface="Helvetica Neue"/>
              </a:rPr>
              <a:t>Circuit → Circular path that electricity flows through.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34634" x="298474"/>
            <a:ext cy="2971199" cx="418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839434" x="4676925"/>
            <a:ext cy="3035825" cx="40791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/>
          <p:nvPr/>
        </p:nvSpPr>
        <p:spPr>
          <a:xfrm>
            <a:off y="1532059" x="4899050"/>
            <a:ext cy="3456599" cx="3870900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62" name="Shape 62"/>
          <p:cNvSpPr/>
          <p:nvPr/>
        </p:nvSpPr>
        <p:spPr>
          <a:xfrm>
            <a:off y="1532059" x="453687"/>
            <a:ext cy="3456599" cx="3870900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y="274664" x="457200"/>
            <a:ext cy="25683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Completed</a:t>
            </a:r>
          </a:p>
          <a:p>
            <a:pPr rtl="0" lvl="0">
              <a:buNone/>
            </a:pPr>
            <a:r>
              <a:rPr lang="en"/>
              <a:t>Paper </a:t>
            </a:r>
          </a:p>
          <a:p>
            <a:pPr rtl="0" lvl="0">
              <a:buNone/>
            </a:pPr>
            <a:r>
              <a:rPr lang="en"/>
              <a:t>Circuit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3404510"/>
            <a:ext cy="6857999" cx="5739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946150" x="457187"/>
            <a:ext cy="1783800" cx="21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3096548" x="-20099"/>
            <a:ext cy="1849602" cx="340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y="149721" x="248975"/>
            <a:ext cy="8331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About Copper Tape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y="1067775" x="248975"/>
            <a:ext cy="3659399" cx="46091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en"/>
              <a:t>Pros:</a:t>
            </a:r>
          </a:p>
          <a:p>
            <a:pPr rtl="0" lvl="0" indent="-381000" marL="457200"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Nice and conductive!</a:t>
            </a:r>
          </a:p>
          <a:p>
            <a:pPr rtl="0" lvl="0" indent="-381000" marL="457200"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Peel &amp; stick.</a:t>
            </a:r>
          </a:p>
          <a:p>
            <a:pPr rtl="0" lvl="0" indent="-381000" marL="457200"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Can use conductive paint to attach components to it.</a:t>
            </a:r>
          </a:p>
          <a:p>
            <a:pPr rtl="0" lvl="0" indent="-381000" marL="457200"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Can solder components to it.</a:t>
            </a:r>
          </a:p>
          <a:p>
            <a:r>
              <a:t/>
            </a:r>
          </a:p>
        </p:txBody>
      </p:sp>
      <p:sp>
        <p:nvSpPr>
          <p:cNvPr id="77" name="Shape 77"/>
          <p:cNvSpPr txBox="1"/>
          <p:nvPr/>
        </p:nvSpPr>
        <p:spPr>
          <a:xfrm>
            <a:off y="3905975" x="4232700"/>
            <a:ext cy="3659399" cx="4790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en"/>
              <a:t>Cons:</a:t>
            </a:r>
          </a:p>
          <a:p>
            <a:pPr rtl="0" lvl="0" indent="-381000" marL="457200"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Need a continuous line, have to get creative about corners.</a:t>
            </a:r>
          </a:p>
          <a:p>
            <a:pPr rtl="0" lvl="0" indent="-381000" marL="457200"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Adhesive is NOT conductive.</a:t>
            </a:r>
          </a:p>
          <a:p>
            <a:pPr rtl="0" lvl="0" indent="-381000" marL="457200"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Can have sharp edges - be careful!</a:t>
            </a:r>
          </a:p>
          <a:p>
            <a:r>
              <a:t/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09425" x="5534450"/>
            <a:ext cy="3059250" cx="3059250"/>
          </a:xfrm>
          <a:prstGeom prst="rect">
            <a:avLst/>
          </a:prstGeom>
        </p:spPr>
      </p:pic>
      <p:pic>
        <p:nvPicPr>
          <p:cNvPr id="79" name="Shape 7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715450" x="484399"/>
            <a:ext cy="2610824" cx="362437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84" name="Shape 8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5478000" x="815975"/>
            <a:ext cy="1379999" cx="79140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y="815625" x="1386775"/>
            <a:ext cy="674100" cx="1291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3600" lang="en"/>
              <a:t>I    U</a:t>
            </a:r>
          </a:p>
        </p:txBody>
      </p:sp>
      <p:sp>
        <p:nvSpPr>
          <p:cNvPr id="86" name="Shape 86"/>
          <p:cNvSpPr txBox="1"/>
          <p:nvPr>
            <p:ph type="title"/>
          </p:nvPr>
        </p:nvSpPr>
        <p:spPr>
          <a:xfrm>
            <a:off y="152400" x="324750"/>
            <a:ext cy="827100" cx="84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400" lang="en"/>
              <a:t>Let’s Get Started!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561299" x="237524"/>
            <a:ext cy="4564449" cx="379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1189449" x="4440925"/>
            <a:ext cy="4936300" cx="45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/>
          <p:nvPr/>
        </p:nvSpPr>
        <p:spPr>
          <a:xfrm>
            <a:off y="989300" x="1697500"/>
            <a:ext cy="348600" cx="348600"/>
          </a:xfrm>
          <a:prstGeom prst="hear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90" name="Shape 90"/>
          <p:cNvSpPr txBox="1"/>
          <p:nvPr/>
        </p:nvSpPr>
        <p:spPr>
          <a:xfrm>
            <a:off y="732450" x="6050728"/>
            <a:ext cy="674100" cx="1694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3000" lang="en"/>
              <a:t>Heart</a:t>
            </a:r>
          </a:p>
        </p:txBody>
      </p:sp>
      <p:sp>
        <p:nvSpPr>
          <p:cNvPr id="91" name="Shape 91"/>
          <p:cNvSpPr/>
          <p:nvPr/>
        </p:nvSpPr>
        <p:spPr>
          <a:xfrm>
            <a:off y="4842225" x="3746800"/>
            <a:ext cy="1437899" cx="111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cxnSp>
        <p:nvCxnSpPr>
          <p:cNvPr id="92" name="Shape 92"/>
          <p:cNvCxnSpPr/>
          <p:nvPr/>
        </p:nvCxnSpPr>
        <p:spPr>
          <a:xfrm>
            <a:off y="816275" x="4211725"/>
            <a:ext cy="5463900" cx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7" name="Shape 9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880700" x="0"/>
            <a:ext cy="4514124" cx="89678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>
            <p:ph type="title"/>
          </p:nvPr>
        </p:nvSpPr>
        <p:spPr>
          <a:xfrm>
            <a:off y="46050" x="152400"/>
            <a:ext cy="11867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Making a Battery </a:t>
            </a:r>
          </a:p>
          <a:p>
            <a:pPr rtl="0" lvl="0">
              <a:buNone/>
            </a:pPr>
            <a:r>
              <a:rPr lang="en"/>
              <a:t>Holder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0" x="4328314"/>
            <a:ext cy="3132324" cx="4815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1425100" x="359424"/>
            <a:ext cy="2193125" cx="3371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y="6350825" x="359425"/>
            <a:ext cy="856800" cx="3039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The side with the labels/writing is the top of the battery.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