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416" r:id="rId2"/>
    <p:sldId id="440" r:id="rId3"/>
    <p:sldId id="437" r:id="rId4"/>
    <p:sldId id="451" r:id="rId5"/>
    <p:sldId id="462" r:id="rId6"/>
    <p:sldId id="417" r:id="rId7"/>
    <p:sldId id="420" r:id="rId8"/>
    <p:sldId id="418" r:id="rId9"/>
    <p:sldId id="422" r:id="rId10"/>
    <p:sldId id="430" r:id="rId11"/>
    <p:sldId id="434" r:id="rId12"/>
    <p:sldId id="461" r:id="rId13"/>
    <p:sldId id="431" r:id="rId14"/>
    <p:sldId id="459" r:id="rId15"/>
    <p:sldId id="421" r:id="rId16"/>
    <p:sldId id="452" r:id="rId17"/>
    <p:sldId id="453" r:id="rId18"/>
    <p:sldId id="435" r:id="rId19"/>
    <p:sldId id="439" r:id="rId20"/>
    <p:sldId id="438" r:id="rId21"/>
    <p:sldId id="441" r:id="rId22"/>
    <p:sldId id="454" r:id="rId23"/>
    <p:sldId id="419" r:id="rId24"/>
    <p:sldId id="455" r:id="rId25"/>
    <p:sldId id="449" r:id="rId26"/>
    <p:sldId id="450" r:id="rId27"/>
    <p:sldId id="448" r:id="rId28"/>
    <p:sldId id="426" r:id="rId29"/>
    <p:sldId id="427" r:id="rId30"/>
    <p:sldId id="428" r:id="rId31"/>
    <p:sldId id="447" r:id="rId32"/>
    <p:sldId id="424" r:id="rId33"/>
    <p:sldId id="456" r:id="rId34"/>
    <p:sldId id="463" r:id="rId35"/>
    <p:sldId id="442" r:id="rId36"/>
    <p:sldId id="443" r:id="rId37"/>
    <p:sldId id="444" r:id="rId38"/>
    <p:sldId id="445" r:id="rId39"/>
    <p:sldId id="446" r:id="rId40"/>
    <p:sldId id="457" r:id="rId41"/>
    <p:sldId id="464" r:id="rId42"/>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B2D"/>
    <a:srgbClr val="FFFFCC"/>
    <a:srgbClr val="E9F0FB"/>
    <a:srgbClr val="E4EDF8"/>
    <a:srgbClr val="CCECFF"/>
    <a:srgbClr val="CCCC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6" autoAdjust="0"/>
    <p:restoredTop sz="94227" autoAdjust="0"/>
  </p:normalViewPr>
  <p:slideViewPr>
    <p:cSldViewPr>
      <p:cViewPr varScale="1">
        <p:scale>
          <a:sx n="147" d="100"/>
          <a:sy n="147" d="100"/>
        </p:scale>
        <p:origin x="-144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erry:Dropbox:00_EAS199A:projects:pump_project:gwr_pump_data_2011:pump_data_2011-11-2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gerry:Dropbox:00_EAS199A:projects:pump_project:gwr_pump_data_2011:pump_data_2011-11-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0"/>
          <c:order val="0"/>
          <c:tx>
            <c:v>Measured data</c:v>
          </c:tx>
          <c:spPr>
            <a:ln w="47625">
              <a:noFill/>
            </a:ln>
            <a:effectLst/>
          </c:spPr>
          <c:marker>
            <c:spPr>
              <a:effectLst/>
            </c:spPr>
          </c:marker>
          <c:xVal>
            <c:numRef>
              <c:f>Sheet1!$K$12:$K$33</c:f>
              <c:numCache>
                <c:formatCode>0.00</c:formatCode>
                <c:ptCount val="22"/>
                <c:pt idx="0">
                  <c:v>0.58</c:v>
                </c:pt>
                <c:pt idx="1">
                  <c:v>0.368</c:v>
                </c:pt>
                <c:pt idx="2">
                  <c:v>0.294</c:v>
                </c:pt>
                <c:pt idx="3">
                  <c:v>0.668</c:v>
                </c:pt>
                <c:pt idx="4">
                  <c:v>0.724</c:v>
                </c:pt>
                <c:pt idx="5">
                  <c:v>0.18</c:v>
                </c:pt>
                <c:pt idx="6">
                  <c:v>0.144</c:v>
                </c:pt>
                <c:pt idx="7">
                  <c:v>0.0653333333333333</c:v>
                </c:pt>
                <c:pt idx="8">
                  <c:v>0.328</c:v>
                </c:pt>
                <c:pt idx="9">
                  <c:v>0.34</c:v>
                </c:pt>
                <c:pt idx="10">
                  <c:v>0.492</c:v>
                </c:pt>
                <c:pt idx="11">
                  <c:v>0.428</c:v>
                </c:pt>
                <c:pt idx="12">
                  <c:v>0.552</c:v>
                </c:pt>
                <c:pt idx="13">
                  <c:v>0.228</c:v>
                </c:pt>
                <c:pt idx="14">
                  <c:v>0.105333333333333</c:v>
                </c:pt>
                <c:pt idx="15">
                  <c:v>0.592</c:v>
                </c:pt>
                <c:pt idx="16">
                  <c:v>0.572</c:v>
                </c:pt>
                <c:pt idx="17">
                  <c:v>0.294</c:v>
                </c:pt>
                <c:pt idx="18">
                  <c:v>0.428</c:v>
                </c:pt>
                <c:pt idx="19">
                  <c:v>0.488</c:v>
                </c:pt>
                <c:pt idx="20">
                  <c:v>0.704</c:v>
                </c:pt>
                <c:pt idx="21">
                  <c:v>0.14</c:v>
                </c:pt>
              </c:numCache>
            </c:numRef>
          </c:xVal>
          <c:yVal>
            <c:numRef>
              <c:f>Sheet1!$I$12:$I$33</c:f>
              <c:numCache>
                <c:formatCode>General</c:formatCode>
                <c:ptCount val="22"/>
                <c:pt idx="0">
                  <c:v>0.3556</c:v>
                </c:pt>
                <c:pt idx="1">
                  <c:v>0.7112</c:v>
                </c:pt>
                <c:pt idx="2">
                  <c:v>0.8128</c:v>
                </c:pt>
                <c:pt idx="3">
                  <c:v>0.2032</c:v>
                </c:pt>
                <c:pt idx="4">
                  <c:v>0.0762</c:v>
                </c:pt>
                <c:pt idx="5">
                  <c:v>0.8636</c:v>
                </c:pt>
                <c:pt idx="6">
                  <c:v>0.9144</c:v>
                </c:pt>
                <c:pt idx="7">
                  <c:v>0.8636</c:v>
                </c:pt>
                <c:pt idx="8">
                  <c:v>0.508</c:v>
                </c:pt>
                <c:pt idx="9">
                  <c:v>0.508</c:v>
                </c:pt>
                <c:pt idx="10">
                  <c:v>0.254</c:v>
                </c:pt>
                <c:pt idx="11">
                  <c:v>0.381</c:v>
                </c:pt>
                <c:pt idx="12">
                  <c:v>0.1016</c:v>
                </c:pt>
                <c:pt idx="13">
                  <c:v>0.635</c:v>
                </c:pt>
                <c:pt idx="14">
                  <c:v>0.762</c:v>
                </c:pt>
                <c:pt idx="15">
                  <c:v>0.1778</c:v>
                </c:pt>
                <c:pt idx="16">
                  <c:v>0.254</c:v>
                </c:pt>
                <c:pt idx="17">
                  <c:v>0.6858</c:v>
                </c:pt>
                <c:pt idx="18">
                  <c:v>0.508</c:v>
                </c:pt>
                <c:pt idx="19">
                  <c:v>0.4572</c:v>
                </c:pt>
                <c:pt idx="20">
                  <c:v>0.0254</c:v>
                </c:pt>
                <c:pt idx="21">
                  <c:v>0.9144</c:v>
                </c:pt>
              </c:numCache>
            </c:numRef>
          </c:yVal>
          <c:smooth val="0"/>
        </c:ser>
        <c:ser>
          <c:idx val="1"/>
          <c:order val="1"/>
          <c:tx>
            <c:v>Quadratic fit</c:v>
          </c:tx>
          <c:spPr>
            <a:ln w="38100">
              <a:solidFill>
                <a:srgbClr val="FF0000"/>
              </a:solidFill>
              <a:prstDash val="dash"/>
            </a:ln>
          </c:spPr>
          <c:marker>
            <c:symbol val="none"/>
          </c:marker>
          <c:xVal>
            <c:numRef>
              <c:f>Sheet1!$Q$12:$Q$27</c:f>
              <c:numCache>
                <c:formatCode>General</c:formatCode>
                <c:ptCount val="16"/>
                <c:pt idx="0">
                  <c:v>0.0</c:v>
                </c:pt>
                <c:pt idx="1">
                  <c:v>0.05</c:v>
                </c:pt>
                <c:pt idx="2">
                  <c:v>0.1</c:v>
                </c:pt>
                <c:pt idx="3">
                  <c:v>0.15</c:v>
                </c:pt>
                <c:pt idx="4">
                  <c:v>0.2</c:v>
                </c:pt>
                <c:pt idx="5">
                  <c:v>0.25</c:v>
                </c:pt>
                <c:pt idx="6">
                  <c:v>0.3</c:v>
                </c:pt>
                <c:pt idx="7">
                  <c:v>0.35</c:v>
                </c:pt>
                <c:pt idx="8">
                  <c:v>0.4</c:v>
                </c:pt>
                <c:pt idx="9">
                  <c:v>0.45</c:v>
                </c:pt>
                <c:pt idx="10">
                  <c:v>0.5</c:v>
                </c:pt>
                <c:pt idx="11">
                  <c:v>0.55</c:v>
                </c:pt>
                <c:pt idx="12">
                  <c:v>0.6</c:v>
                </c:pt>
                <c:pt idx="13">
                  <c:v>0.65</c:v>
                </c:pt>
                <c:pt idx="14">
                  <c:v>0.7</c:v>
                </c:pt>
                <c:pt idx="15">
                  <c:v>0.74</c:v>
                </c:pt>
              </c:numCache>
            </c:numRef>
          </c:xVal>
          <c:yVal>
            <c:numRef>
              <c:f>Sheet1!$R$12:$R$27</c:f>
              <c:numCache>
                <c:formatCode>0.0000</c:formatCode>
                <c:ptCount val="16"/>
                <c:pt idx="0">
                  <c:v>0.997901305074951</c:v>
                </c:pt>
                <c:pt idx="1">
                  <c:v>0.942463219540575</c:v>
                </c:pt>
                <c:pt idx="2">
                  <c:v>0.885320349175627</c:v>
                </c:pt>
                <c:pt idx="3">
                  <c:v>0.826472693980109</c:v>
                </c:pt>
                <c:pt idx="4">
                  <c:v>0.765920253954019</c:v>
                </c:pt>
                <c:pt idx="5">
                  <c:v>0.703663029097358</c:v>
                </c:pt>
                <c:pt idx="6">
                  <c:v>0.639701019410126</c:v>
                </c:pt>
                <c:pt idx="7">
                  <c:v>0.574034224892323</c:v>
                </c:pt>
                <c:pt idx="8">
                  <c:v>0.506662645543949</c:v>
                </c:pt>
                <c:pt idx="9">
                  <c:v>0.437586281365004</c:v>
                </c:pt>
                <c:pt idx="10">
                  <c:v>0.366805132355487</c:v>
                </c:pt>
                <c:pt idx="11">
                  <c:v>0.294319198515399</c:v>
                </c:pt>
                <c:pt idx="12">
                  <c:v>0.22012847984474</c:v>
                </c:pt>
                <c:pt idx="13">
                  <c:v>0.14423297634351</c:v>
                </c:pt>
                <c:pt idx="14">
                  <c:v>0.0666326880117093</c:v>
                </c:pt>
                <c:pt idx="15">
                  <c:v>0.00332501226825721</c:v>
                </c:pt>
              </c:numCache>
            </c:numRef>
          </c:yVal>
          <c:smooth val="0"/>
        </c:ser>
        <c:dLbls>
          <c:showLegendKey val="0"/>
          <c:showVal val="0"/>
          <c:showCatName val="0"/>
          <c:showSerName val="0"/>
          <c:showPercent val="0"/>
          <c:showBubbleSize val="0"/>
        </c:dLbls>
        <c:axId val="476124344"/>
        <c:axId val="476129848"/>
      </c:scatterChart>
      <c:valAx>
        <c:axId val="476124344"/>
        <c:scaling>
          <c:orientation val="minMax"/>
        </c:scaling>
        <c:delete val="0"/>
        <c:axPos val="b"/>
        <c:majorGridlines/>
        <c:title>
          <c:tx>
            <c:rich>
              <a:bodyPr/>
              <a:lstStyle/>
              <a:p>
                <a:pPr>
                  <a:defRPr/>
                </a:pPr>
                <a:r>
                  <a:rPr lang="en-US"/>
                  <a:t>Flow rate (L/min)</a:t>
                </a:r>
              </a:p>
            </c:rich>
          </c:tx>
          <c:layout/>
          <c:overlay val="0"/>
        </c:title>
        <c:numFmt formatCode="0.00" sourceLinked="1"/>
        <c:majorTickMark val="out"/>
        <c:minorTickMark val="none"/>
        <c:tickLblPos val="nextTo"/>
        <c:crossAx val="476129848"/>
        <c:crosses val="autoZero"/>
        <c:crossBetween val="midCat"/>
      </c:valAx>
      <c:valAx>
        <c:axId val="476129848"/>
        <c:scaling>
          <c:orientation val="minMax"/>
        </c:scaling>
        <c:delete val="0"/>
        <c:axPos val="l"/>
        <c:majorGridlines/>
        <c:title>
          <c:tx>
            <c:rich>
              <a:bodyPr rot="-5400000" vert="horz"/>
              <a:lstStyle/>
              <a:p>
                <a:pPr>
                  <a:defRPr/>
                </a:pPr>
                <a:r>
                  <a:rPr lang="en-US"/>
                  <a:t>Head (m)</a:t>
                </a:r>
              </a:p>
            </c:rich>
          </c:tx>
          <c:layout/>
          <c:overlay val="0"/>
        </c:title>
        <c:numFmt formatCode="General" sourceLinked="1"/>
        <c:majorTickMark val="out"/>
        <c:minorTickMark val="none"/>
        <c:tickLblPos val="nextTo"/>
        <c:crossAx val="476124344"/>
        <c:crosses val="autoZero"/>
        <c:crossBetween val="midCat"/>
      </c:valAx>
    </c:plotArea>
    <c:legend>
      <c:legendPos val="r"/>
      <c:layout>
        <c:manualLayout>
          <c:xMode val="edge"/>
          <c:yMode val="edge"/>
          <c:x val="0.639870147810471"/>
          <c:y val="0.0599453784493154"/>
          <c:w val="0.294291108348299"/>
          <c:h val="0.129605549306337"/>
        </c:manualLayout>
      </c:layout>
      <c:overlay val="1"/>
      <c:spPr>
        <a:solidFill>
          <a:schemeClr val="bg1"/>
        </a:solidFill>
        <a:ln>
          <a:solidFill>
            <a:schemeClr val="tx1"/>
          </a:solidFill>
        </a:ln>
      </c:sp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tx>
            <c:v>Measured data</c:v>
          </c:tx>
          <c:spPr>
            <a:ln w="47625">
              <a:noFill/>
            </a:ln>
            <a:effectLst/>
          </c:spPr>
          <c:marker>
            <c:spPr>
              <a:effectLst/>
            </c:spPr>
          </c:marker>
          <c:xVal>
            <c:numRef>
              <c:f>Sheet1!$K$12:$K$33</c:f>
              <c:numCache>
                <c:formatCode>0.00</c:formatCode>
                <c:ptCount val="22"/>
                <c:pt idx="0">
                  <c:v>0.58</c:v>
                </c:pt>
                <c:pt idx="1">
                  <c:v>0.368</c:v>
                </c:pt>
                <c:pt idx="2">
                  <c:v>0.294</c:v>
                </c:pt>
                <c:pt idx="3">
                  <c:v>0.668</c:v>
                </c:pt>
                <c:pt idx="4">
                  <c:v>0.724</c:v>
                </c:pt>
                <c:pt idx="5">
                  <c:v>0.18</c:v>
                </c:pt>
                <c:pt idx="6">
                  <c:v>0.144</c:v>
                </c:pt>
                <c:pt idx="7">
                  <c:v>0.0653333333333333</c:v>
                </c:pt>
                <c:pt idx="8">
                  <c:v>0.328</c:v>
                </c:pt>
                <c:pt idx="9">
                  <c:v>0.34</c:v>
                </c:pt>
                <c:pt idx="10">
                  <c:v>0.492</c:v>
                </c:pt>
                <c:pt idx="11">
                  <c:v>0.428</c:v>
                </c:pt>
                <c:pt idx="12">
                  <c:v>0.552</c:v>
                </c:pt>
                <c:pt idx="13">
                  <c:v>0.228</c:v>
                </c:pt>
                <c:pt idx="14">
                  <c:v>0.105333333333333</c:v>
                </c:pt>
                <c:pt idx="15">
                  <c:v>0.592</c:v>
                </c:pt>
                <c:pt idx="16">
                  <c:v>0.572</c:v>
                </c:pt>
                <c:pt idx="17">
                  <c:v>0.294</c:v>
                </c:pt>
                <c:pt idx="18">
                  <c:v>0.428</c:v>
                </c:pt>
                <c:pt idx="19">
                  <c:v>0.488</c:v>
                </c:pt>
                <c:pt idx="20">
                  <c:v>0.704</c:v>
                </c:pt>
                <c:pt idx="21">
                  <c:v>0.14</c:v>
                </c:pt>
              </c:numCache>
            </c:numRef>
          </c:xVal>
          <c:yVal>
            <c:numRef>
              <c:f>Sheet1!$O$12:$O$33</c:f>
              <c:numCache>
                <c:formatCode>General</c:formatCode>
                <c:ptCount val="22"/>
                <c:pt idx="0">
                  <c:v>0.770146140585982</c:v>
                </c:pt>
                <c:pt idx="1">
                  <c:v>0.941544776981073</c:v>
                </c:pt>
                <c:pt idx="2">
                  <c:v>0.906355687764622</c:v>
                </c:pt>
                <c:pt idx="3">
                  <c:v>0.49559757615617</c:v>
                </c:pt>
                <c:pt idx="4">
                  <c:v>0.20893069820109</c:v>
                </c:pt>
                <c:pt idx="5">
                  <c:v>0.530118957330796</c:v>
                </c:pt>
                <c:pt idx="6">
                  <c:v>0.475077062804617</c:v>
                </c:pt>
                <c:pt idx="7">
                  <c:v>0.185373518112939</c:v>
                </c:pt>
                <c:pt idx="8">
                  <c:v>0.591823994280207</c:v>
                </c:pt>
                <c:pt idx="9">
                  <c:v>0.621686323118502</c:v>
                </c:pt>
                <c:pt idx="10">
                  <c:v>0.431684391644986</c:v>
                </c:pt>
                <c:pt idx="11">
                  <c:v>0.559586727085409</c:v>
                </c:pt>
                <c:pt idx="12">
                  <c:v>0.204367512993698</c:v>
                </c:pt>
                <c:pt idx="13">
                  <c:v>0.494047487328673</c:v>
                </c:pt>
                <c:pt idx="14">
                  <c:v>0.284293823638114</c:v>
                </c:pt>
                <c:pt idx="15">
                  <c:v>0.404119482811871</c:v>
                </c:pt>
                <c:pt idx="16">
                  <c:v>0.5525720847806</c:v>
                </c:pt>
                <c:pt idx="17">
                  <c:v>0.724689572575183</c:v>
                </c:pt>
                <c:pt idx="18">
                  <c:v>0.744856899595148</c:v>
                </c:pt>
                <c:pt idx="19">
                  <c:v>0.766070828725442</c:v>
                </c:pt>
                <c:pt idx="20">
                  <c:v>0.0818461645816167</c:v>
                </c:pt>
                <c:pt idx="21">
                  <c:v>0.436469391409811</c:v>
                </c:pt>
              </c:numCache>
            </c:numRef>
          </c:yVal>
          <c:smooth val="0"/>
        </c:ser>
        <c:ser>
          <c:idx val="1"/>
          <c:order val="1"/>
          <c:tx>
            <c:v>Quadratic Fit</c:v>
          </c:tx>
          <c:spPr>
            <a:ln w="38100">
              <a:solidFill>
                <a:srgbClr val="FF0000"/>
              </a:solidFill>
              <a:prstDash val="dash"/>
            </a:ln>
          </c:spPr>
          <c:marker>
            <c:symbol val="none"/>
          </c:marker>
          <c:xVal>
            <c:numRef>
              <c:f>Sheet1!$Q$12:$Q$27</c:f>
              <c:numCache>
                <c:formatCode>General</c:formatCode>
                <c:ptCount val="16"/>
                <c:pt idx="0">
                  <c:v>0.0</c:v>
                </c:pt>
                <c:pt idx="1">
                  <c:v>0.05</c:v>
                </c:pt>
                <c:pt idx="2">
                  <c:v>0.1</c:v>
                </c:pt>
                <c:pt idx="3">
                  <c:v>0.15</c:v>
                </c:pt>
                <c:pt idx="4">
                  <c:v>0.2</c:v>
                </c:pt>
                <c:pt idx="5">
                  <c:v>0.25</c:v>
                </c:pt>
                <c:pt idx="6">
                  <c:v>0.3</c:v>
                </c:pt>
                <c:pt idx="7">
                  <c:v>0.35</c:v>
                </c:pt>
                <c:pt idx="8">
                  <c:v>0.4</c:v>
                </c:pt>
                <c:pt idx="9">
                  <c:v>0.45</c:v>
                </c:pt>
                <c:pt idx="10">
                  <c:v>0.5</c:v>
                </c:pt>
                <c:pt idx="11">
                  <c:v>0.55</c:v>
                </c:pt>
                <c:pt idx="12">
                  <c:v>0.6</c:v>
                </c:pt>
                <c:pt idx="13">
                  <c:v>0.65</c:v>
                </c:pt>
                <c:pt idx="14">
                  <c:v>0.7</c:v>
                </c:pt>
                <c:pt idx="15">
                  <c:v>0.74</c:v>
                </c:pt>
              </c:numCache>
            </c:numRef>
          </c:xVal>
          <c:yVal>
            <c:numRef>
              <c:f>Sheet1!$S$12:$S$27</c:f>
              <c:numCache>
                <c:formatCode>0.0000</c:formatCode>
                <c:ptCount val="16"/>
                <c:pt idx="0">
                  <c:v>0.00619279056176969</c:v>
                </c:pt>
                <c:pt idx="1">
                  <c:v>0.177442753877008</c:v>
                </c:pt>
                <c:pt idx="2">
                  <c:v>0.32467943493236</c:v>
                </c:pt>
                <c:pt idx="3">
                  <c:v>0.447902833727824</c:v>
                </c:pt>
                <c:pt idx="4">
                  <c:v>0.547112950263402</c:v>
                </c:pt>
                <c:pt idx="5">
                  <c:v>0.622309784539091</c:v>
                </c:pt>
                <c:pt idx="6">
                  <c:v>0.673493336554894</c:v>
                </c:pt>
                <c:pt idx="7">
                  <c:v>0.70066360631081</c:v>
                </c:pt>
                <c:pt idx="8">
                  <c:v>0.703820593806838</c:v>
                </c:pt>
                <c:pt idx="9">
                  <c:v>0.682964299042979</c:v>
                </c:pt>
                <c:pt idx="10">
                  <c:v>0.638094722019233</c:v>
                </c:pt>
                <c:pt idx="11">
                  <c:v>0.569211862735599</c:v>
                </c:pt>
                <c:pt idx="12">
                  <c:v>0.476315721192079</c:v>
                </c:pt>
                <c:pt idx="13">
                  <c:v>0.359406297388671</c:v>
                </c:pt>
                <c:pt idx="14">
                  <c:v>0.218483591325376</c:v>
                </c:pt>
                <c:pt idx="15">
                  <c:v>0.088455863247621</c:v>
                </c:pt>
              </c:numCache>
            </c:numRef>
          </c:yVal>
          <c:smooth val="0"/>
        </c:ser>
        <c:dLbls>
          <c:showLegendKey val="0"/>
          <c:showVal val="0"/>
          <c:showCatName val="0"/>
          <c:showSerName val="0"/>
          <c:showPercent val="0"/>
          <c:showBubbleSize val="0"/>
        </c:dLbls>
        <c:axId val="438371736"/>
        <c:axId val="438377464"/>
      </c:scatterChart>
      <c:valAx>
        <c:axId val="438371736"/>
        <c:scaling>
          <c:orientation val="minMax"/>
        </c:scaling>
        <c:delete val="0"/>
        <c:axPos val="b"/>
        <c:majorGridlines/>
        <c:title>
          <c:tx>
            <c:rich>
              <a:bodyPr/>
              <a:lstStyle/>
              <a:p>
                <a:pPr>
                  <a:defRPr/>
                </a:pPr>
                <a:r>
                  <a:rPr lang="en-US"/>
                  <a:t>Flow</a:t>
                </a:r>
                <a:r>
                  <a:rPr lang="en-US" baseline="0"/>
                  <a:t> rate (L/min)</a:t>
                </a:r>
                <a:endParaRPr lang="en-US"/>
              </a:p>
            </c:rich>
          </c:tx>
          <c:layout/>
          <c:overlay val="0"/>
        </c:title>
        <c:numFmt formatCode="0.00" sourceLinked="1"/>
        <c:majorTickMark val="out"/>
        <c:minorTickMark val="none"/>
        <c:tickLblPos val="nextTo"/>
        <c:crossAx val="438377464"/>
        <c:crosses val="autoZero"/>
        <c:crossBetween val="midCat"/>
      </c:valAx>
      <c:valAx>
        <c:axId val="438377464"/>
        <c:scaling>
          <c:orientation val="minMax"/>
        </c:scaling>
        <c:delete val="0"/>
        <c:axPos val="l"/>
        <c:majorGridlines/>
        <c:title>
          <c:tx>
            <c:rich>
              <a:bodyPr rot="-5400000" vert="horz"/>
              <a:lstStyle/>
              <a:p>
                <a:pPr>
                  <a:defRPr/>
                </a:pPr>
                <a:r>
                  <a:rPr lang="en-US"/>
                  <a:t>Efficiency (%)</a:t>
                </a:r>
              </a:p>
            </c:rich>
          </c:tx>
          <c:layout/>
          <c:overlay val="0"/>
        </c:title>
        <c:numFmt formatCode="General" sourceLinked="1"/>
        <c:majorTickMark val="out"/>
        <c:minorTickMark val="none"/>
        <c:tickLblPos val="nextTo"/>
        <c:crossAx val="438371736"/>
        <c:crosses val="autoZero"/>
        <c:crossBetween val="midCat"/>
      </c:valAx>
    </c:plotArea>
    <c:legend>
      <c:legendPos val="l"/>
      <c:layout>
        <c:manualLayout>
          <c:xMode val="edge"/>
          <c:yMode val="edge"/>
          <c:x val="0.596086906745704"/>
          <c:y val="0.0601170166229221"/>
          <c:w val="0.330881915204864"/>
          <c:h val="0.128442957788171"/>
        </c:manualLayout>
      </c:layout>
      <c:overlay val="1"/>
      <c:spPr>
        <a:solidFill>
          <a:schemeClr val="bg1"/>
        </a:solidFill>
        <a:ln>
          <a:solidFill>
            <a:schemeClr val="tx1"/>
          </a:solidFill>
        </a:ln>
      </c:sp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3287" tIns="46644" rIns="93287" bIns="4664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6688" y="0"/>
            <a:ext cx="3041650" cy="465138"/>
          </a:xfrm>
          <a:prstGeom prst="rect">
            <a:avLst/>
          </a:prstGeom>
        </p:spPr>
        <p:txBody>
          <a:bodyPr vert="horz" lIns="93287" tIns="46644" rIns="93287" bIns="46644" rtlCol="0"/>
          <a:lstStyle>
            <a:lvl1pPr algn="r" fontAlgn="auto">
              <a:spcBef>
                <a:spcPts val="0"/>
              </a:spcBef>
              <a:spcAft>
                <a:spcPts val="0"/>
              </a:spcAft>
              <a:defRPr sz="1200">
                <a:latin typeface="+mn-lt"/>
                <a:cs typeface="+mn-cs"/>
              </a:defRPr>
            </a:lvl1pPr>
          </a:lstStyle>
          <a:p>
            <a:pPr>
              <a:defRPr/>
            </a:pPr>
            <a:fld id="{D2BF7D34-B967-42DC-A601-F06BC1777829}" type="datetimeFigureOut">
              <a:rPr lang="en-US"/>
              <a:pPr>
                <a:defRPr/>
              </a:pPr>
              <a:t>11/20/12</a:t>
            </a:fld>
            <a:endParaRPr lang="en-US" dirty="0"/>
          </a:p>
        </p:txBody>
      </p:sp>
      <p:sp>
        <p:nvSpPr>
          <p:cNvPr id="4" name="Footer Placeholder 3"/>
          <p:cNvSpPr>
            <a:spLocks noGrp="1"/>
          </p:cNvSpPr>
          <p:nvPr>
            <p:ph type="ftr" sz="quarter" idx="2"/>
          </p:nvPr>
        </p:nvSpPr>
        <p:spPr>
          <a:xfrm>
            <a:off x="0" y="8839200"/>
            <a:ext cx="3041650" cy="465138"/>
          </a:xfrm>
          <a:prstGeom prst="rect">
            <a:avLst/>
          </a:prstGeom>
        </p:spPr>
        <p:txBody>
          <a:bodyPr vert="horz" lIns="93287" tIns="46644" rIns="93287" bIns="46644"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3287" tIns="46644" rIns="93287" bIns="46644" rtlCol="0" anchor="b"/>
          <a:lstStyle>
            <a:lvl1pPr algn="r" fontAlgn="auto">
              <a:spcBef>
                <a:spcPts val="0"/>
              </a:spcBef>
              <a:spcAft>
                <a:spcPts val="0"/>
              </a:spcAft>
              <a:defRPr sz="1200">
                <a:latin typeface="+mn-lt"/>
                <a:cs typeface="+mn-cs"/>
              </a:defRPr>
            </a:lvl1pPr>
          </a:lstStyle>
          <a:p>
            <a:pPr>
              <a:defRPr/>
            </a:pPr>
            <a:fld id="{DC4324C1-4315-4720-B399-CE3798AD76C8}" type="slidenum">
              <a:rPr lang="en-US"/>
              <a:pPr>
                <a:defRPr/>
              </a:pPr>
              <a:t>‹#›</a:t>
            </a:fld>
            <a:endParaRPr lang="en-US" dirty="0"/>
          </a:p>
        </p:txBody>
      </p:sp>
    </p:spTree>
    <p:extLst>
      <p:ext uri="{BB962C8B-B14F-4D97-AF65-F5344CB8AC3E}">
        <p14:creationId xmlns:p14="http://schemas.microsoft.com/office/powerpoint/2010/main" val="1034768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6688" y="0"/>
            <a:ext cx="304165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3F03D38-EB54-4A2B-9D40-50C66FE4E5B3}" type="datetimeFigureOut">
              <a:rPr lang="en-US"/>
              <a:pPr>
                <a:defRPr/>
              </a:pPr>
              <a:t>11/20/12</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675" y="4419600"/>
            <a:ext cx="5616575" cy="41878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9200"/>
            <a:ext cx="304165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6688" y="8839200"/>
            <a:ext cx="3041650"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7597D9A-0A57-4BDE-B5A8-FB871EF7DF77}" type="slidenum">
              <a:rPr lang="en-US"/>
              <a:pPr>
                <a:defRPr/>
              </a:pPr>
              <a:t>‹#›</a:t>
            </a:fld>
            <a:endParaRPr lang="en-US" dirty="0"/>
          </a:p>
        </p:txBody>
      </p:sp>
    </p:spTree>
    <p:extLst>
      <p:ext uri="{BB962C8B-B14F-4D97-AF65-F5344CB8AC3E}">
        <p14:creationId xmlns:p14="http://schemas.microsoft.com/office/powerpoint/2010/main" val="3926090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958" indent="-291522" eaLnBrk="0" hangingPunct="0">
              <a:defRPr>
                <a:solidFill>
                  <a:schemeClr val="tx1"/>
                </a:solidFill>
                <a:latin typeface="Arial" charset="0"/>
              </a:defRPr>
            </a:lvl2pPr>
            <a:lvl3pPr marL="1166089" indent="-233218" eaLnBrk="0" hangingPunct="0">
              <a:defRPr>
                <a:solidFill>
                  <a:schemeClr val="tx1"/>
                </a:solidFill>
                <a:latin typeface="Arial" charset="0"/>
              </a:defRPr>
            </a:lvl3pPr>
            <a:lvl4pPr marL="1632524" indent="-233218" eaLnBrk="0" hangingPunct="0">
              <a:defRPr>
                <a:solidFill>
                  <a:schemeClr val="tx1"/>
                </a:solidFill>
                <a:latin typeface="Arial" charset="0"/>
              </a:defRPr>
            </a:lvl4pPr>
            <a:lvl5pPr marL="2098959" indent="-233218" eaLnBrk="0" hangingPunct="0">
              <a:defRPr>
                <a:solidFill>
                  <a:schemeClr val="tx1"/>
                </a:solidFill>
                <a:latin typeface="Arial" charset="0"/>
              </a:defRPr>
            </a:lvl5pPr>
            <a:lvl6pPr marL="2565395" indent="-233218" eaLnBrk="0" fontAlgn="base" hangingPunct="0">
              <a:spcBef>
                <a:spcPct val="0"/>
              </a:spcBef>
              <a:spcAft>
                <a:spcPct val="0"/>
              </a:spcAft>
              <a:defRPr>
                <a:solidFill>
                  <a:schemeClr val="tx1"/>
                </a:solidFill>
                <a:latin typeface="Arial" charset="0"/>
              </a:defRPr>
            </a:lvl6pPr>
            <a:lvl7pPr marL="3031830" indent="-233218" eaLnBrk="0" fontAlgn="base" hangingPunct="0">
              <a:spcBef>
                <a:spcPct val="0"/>
              </a:spcBef>
              <a:spcAft>
                <a:spcPct val="0"/>
              </a:spcAft>
              <a:defRPr>
                <a:solidFill>
                  <a:schemeClr val="tx1"/>
                </a:solidFill>
                <a:latin typeface="Arial" charset="0"/>
              </a:defRPr>
            </a:lvl7pPr>
            <a:lvl8pPr marL="3498266" indent="-233218" eaLnBrk="0" fontAlgn="base" hangingPunct="0">
              <a:spcBef>
                <a:spcPct val="0"/>
              </a:spcBef>
              <a:spcAft>
                <a:spcPct val="0"/>
              </a:spcAft>
              <a:defRPr>
                <a:solidFill>
                  <a:schemeClr val="tx1"/>
                </a:solidFill>
                <a:latin typeface="Arial" charset="0"/>
              </a:defRPr>
            </a:lvl8pPr>
            <a:lvl9pPr marL="3964701" indent="-233218" eaLnBrk="0" fontAlgn="base" hangingPunct="0">
              <a:spcBef>
                <a:spcPct val="0"/>
              </a:spcBef>
              <a:spcAft>
                <a:spcPct val="0"/>
              </a:spcAft>
              <a:defRPr>
                <a:solidFill>
                  <a:schemeClr val="tx1"/>
                </a:solidFill>
                <a:latin typeface="Arial" charset="0"/>
              </a:defRPr>
            </a:lvl9pPr>
          </a:lstStyle>
          <a:p>
            <a:pPr eaLnBrk="1" hangingPunct="1"/>
            <a:fld id="{81827B76-B036-4FE8-8146-0022DCC9EC6B}" type="slidenum">
              <a:rPr lang="en-US" smtClean="0"/>
              <a:pPr eaLnBrk="1" hangingPunct="1"/>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958" indent="-291522" eaLnBrk="0" hangingPunct="0">
              <a:defRPr>
                <a:solidFill>
                  <a:schemeClr val="tx1"/>
                </a:solidFill>
                <a:latin typeface="Arial" charset="0"/>
              </a:defRPr>
            </a:lvl2pPr>
            <a:lvl3pPr marL="1166089" indent="-233218" eaLnBrk="0" hangingPunct="0">
              <a:defRPr>
                <a:solidFill>
                  <a:schemeClr val="tx1"/>
                </a:solidFill>
                <a:latin typeface="Arial" charset="0"/>
              </a:defRPr>
            </a:lvl3pPr>
            <a:lvl4pPr marL="1632524" indent="-233218" eaLnBrk="0" hangingPunct="0">
              <a:defRPr>
                <a:solidFill>
                  <a:schemeClr val="tx1"/>
                </a:solidFill>
                <a:latin typeface="Arial" charset="0"/>
              </a:defRPr>
            </a:lvl4pPr>
            <a:lvl5pPr marL="2098959" indent="-233218" eaLnBrk="0" hangingPunct="0">
              <a:defRPr>
                <a:solidFill>
                  <a:schemeClr val="tx1"/>
                </a:solidFill>
                <a:latin typeface="Arial" charset="0"/>
              </a:defRPr>
            </a:lvl5pPr>
            <a:lvl6pPr marL="2565395" indent="-233218" eaLnBrk="0" fontAlgn="base" hangingPunct="0">
              <a:spcBef>
                <a:spcPct val="0"/>
              </a:spcBef>
              <a:spcAft>
                <a:spcPct val="0"/>
              </a:spcAft>
              <a:defRPr>
                <a:solidFill>
                  <a:schemeClr val="tx1"/>
                </a:solidFill>
                <a:latin typeface="Arial" charset="0"/>
              </a:defRPr>
            </a:lvl6pPr>
            <a:lvl7pPr marL="3031830" indent="-233218" eaLnBrk="0" fontAlgn="base" hangingPunct="0">
              <a:spcBef>
                <a:spcPct val="0"/>
              </a:spcBef>
              <a:spcAft>
                <a:spcPct val="0"/>
              </a:spcAft>
              <a:defRPr>
                <a:solidFill>
                  <a:schemeClr val="tx1"/>
                </a:solidFill>
                <a:latin typeface="Arial" charset="0"/>
              </a:defRPr>
            </a:lvl7pPr>
            <a:lvl8pPr marL="3498266" indent="-233218" eaLnBrk="0" fontAlgn="base" hangingPunct="0">
              <a:spcBef>
                <a:spcPct val="0"/>
              </a:spcBef>
              <a:spcAft>
                <a:spcPct val="0"/>
              </a:spcAft>
              <a:defRPr>
                <a:solidFill>
                  <a:schemeClr val="tx1"/>
                </a:solidFill>
                <a:latin typeface="Arial" charset="0"/>
              </a:defRPr>
            </a:lvl8pPr>
            <a:lvl9pPr marL="3964701" indent="-233218" eaLnBrk="0" fontAlgn="base" hangingPunct="0">
              <a:spcBef>
                <a:spcPct val="0"/>
              </a:spcBef>
              <a:spcAft>
                <a:spcPct val="0"/>
              </a:spcAft>
              <a:defRPr>
                <a:solidFill>
                  <a:schemeClr val="tx1"/>
                </a:solidFill>
                <a:latin typeface="Arial" charset="0"/>
              </a:defRPr>
            </a:lvl9pPr>
          </a:lstStyle>
          <a:p>
            <a:pPr eaLnBrk="1" hangingPunct="1"/>
            <a:fld id="{81827B76-B036-4FE8-8146-0022DCC9EC6B}" type="slidenum">
              <a:rPr lang="en-US" smtClean="0"/>
              <a:pPr eaLnBrk="1" hangingPunct="1"/>
              <a:t>6</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958" indent="-291522" eaLnBrk="0" hangingPunct="0">
              <a:defRPr>
                <a:solidFill>
                  <a:schemeClr val="tx1"/>
                </a:solidFill>
                <a:latin typeface="Arial" charset="0"/>
              </a:defRPr>
            </a:lvl2pPr>
            <a:lvl3pPr marL="1166089" indent="-233218" eaLnBrk="0" hangingPunct="0">
              <a:defRPr>
                <a:solidFill>
                  <a:schemeClr val="tx1"/>
                </a:solidFill>
                <a:latin typeface="Arial" charset="0"/>
              </a:defRPr>
            </a:lvl3pPr>
            <a:lvl4pPr marL="1632524" indent="-233218" eaLnBrk="0" hangingPunct="0">
              <a:defRPr>
                <a:solidFill>
                  <a:schemeClr val="tx1"/>
                </a:solidFill>
                <a:latin typeface="Arial" charset="0"/>
              </a:defRPr>
            </a:lvl4pPr>
            <a:lvl5pPr marL="2098959" indent="-233218" eaLnBrk="0" hangingPunct="0">
              <a:defRPr>
                <a:solidFill>
                  <a:schemeClr val="tx1"/>
                </a:solidFill>
                <a:latin typeface="Arial" charset="0"/>
              </a:defRPr>
            </a:lvl5pPr>
            <a:lvl6pPr marL="2565395" indent="-233218" eaLnBrk="0" fontAlgn="base" hangingPunct="0">
              <a:spcBef>
                <a:spcPct val="0"/>
              </a:spcBef>
              <a:spcAft>
                <a:spcPct val="0"/>
              </a:spcAft>
              <a:defRPr>
                <a:solidFill>
                  <a:schemeClr val="tx1"/>
                </a:solidFill>
                <a:latin typeface="Arial" charset="0"/>
              </a:defRPr>
            </a:lvl6pPr>
            <a:lvl7pPr marL="3031830" indent="-233218" eaLnBrk="0" fontAlgn="base" hangingPunct="0">
              <a:spcBef>
                <a:spcPct val="0"/>
              </a:spcBef>
              <a:spcAft>
                <a:spcPct val="0"/>
              </a:spcAft>
              <a:defRPr>
                <a:solidFill>
                  <a:schemeClr val="tx1"/>
                </a:solidFill>
                <a:latin typeface="Arial" charset="0"/>
              </a:defRPr>
            </a:lvl7pPr>
            <a:lvl8pPr marL="3498266" indent="-233218" eaLnBrk="0" fontAlgn="base" hangingPunct="0">
              <a:spcBef>
                <a:spcPct val="0"/>
              </a:spcBef>
              <a:spcAft>
                <a:spcPct val="0"/>
              </a:spcAft>
              <a:defRPr>
                <a:solidFill>
                  <a:schemeClr val="tx1"/>
                </a:solidFill>
                <a:latin typeface="Arial" charset="0"/>
              </a:defRPr>
            </a:lvl8pPr>
            <a:lvl9pPr marL="3964701" indent="-233218" eaLnBrk="0" fontAlgn="base" hangingPunct="0">
              <a:spcBef>
                <a:spcPct val="0"/>
              </a:spcBef>
              <a:spcAft>
                <a:spcPct val="0"/>
              </a:spcAft>
              <a:defRPr>
                <a:solidFill>
                  <a:schemeClr val="tx1"/>
                </a:solidFill>
                <a:latin typeface="Arial" charset="0"/>
              </a:defRPr>
            </a:lvl9pPr>
          </a:lstStyle>
          <a:p>
            <a:pPr eaLnBrk="1" hangingPunct="1"/>
            <a:fld id="{81827B76-B036-4FE8-8146-0022DCC9EC6B}" type="slidenum">
              <a:rPr lang="en-US" smtClean="0"/>
              <a:pPr eaLnBrk="1" hangingPunct="1"/>
              <a:t>8</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958" indent="-291522" eaLnBrk="0" hangingPunct="0">
              <a:defRPr>
                <a:solidFill>
                  <a:schemeClr val="tx1"/>
                </a:solidFill>
                <a:latin typeface="Arial" charset="0"/>
              </a:defRPr>
            </a:lvl2pPr>
            <a:lvl3pPr marL="1166089" indent="-233218" eaLnBrk="0" hangingPunct="0">
              <a:defRPr>
                <a:solidFill>
                  <a:schemeClr val="tx1"/>
                </a:solidFill>
                <a:latin typeface="Arial" charset="0"/>
              </a:defRPr>
            </a:lvl3pPr>
            <a:lvl4pPr marL="1632524" indent="-233218" eaLnBrk="0" hangingPunct="0">
              <a:defRPr>
                <a:solidFill>
                  <a:schemeClr val="tx1"/>
                </a:solidFill>
                <a:latin typeface="Arial" charset="0"/>
              </a:defRPr>
            </a:lvl4pPr>
            <a:lvl5pPr marL="2098959" indent="-233218" eaLnBrk="0" hangingPunct="0">
              <a:defRPr>
                <a:solidFill>
                  <a:schemeClr val="tx1"/>
                </a:solidFill>
                <a:latin typeface="Arial" charset="0"/>
              </a:defRPr>
            </a:lvl5pPr>
            <a:lvl6pPr marL="2565395" indent="-233218" eaLnBrk="0" fontAlgn="base" hangingPunct="0">
              <a:spcBef>
                <a:spcPct val="0"/>
              </a:spcBef>
              <a:spcAft>
                <a:spcPct val="0"/>
              </a:spcAft>
              <a:defRPr>
                <a:solidFill>
                  <a:schemeClr val="tx1"/>
                </a:solidFill>
                <a:latin typeface="Arial" charset="0"/>
              </a:defRPr>
            </a:lvl6pPr>
            <a:lvl7pPr marL="3031830" indent="-233218" eaLnBrk="0" fontAlgn="base" hangingPunct="0">
              <a:spcBef>
                <a:spcPct val="0"/>
              </a:spcBef>
              <a:spcAft>
                <a:spcPct val="0"/>
              </a:spcAft>
              <a:defRPr>
                <a:solidFill>
                  <a:schemeClr val="tx1"/>
                </a:solidFill>
                <a:latin typeface="Arial" charset="0"/>
              </a:defRPr>
            </a:lvl7pPr>
            <a:lvl8pPr marL="3498266" indent="-233218" eaLnBrk="0" fontAlgn="base" hangingPunct="0">
              <a:spcBef>
                <a:spcPct val="0"/>
              </a:spcBef>
              <a:spcAft>
                <a:spcPct val="0"/>
              </a:spcAft>
              <a:defRPr>
                <a:solidFill>
                  <a:schemeClr val="tx1"/>
                </a:solidFill>
                <a:latin typeface="Arial" charset="0"/>
              </a:defRPr>
            </a:lvl8pPr>
            <a:lvl9pPr marL="3964701" indent="-233218" eaLnBrk="0" fontAlgn="base" hangingPunct="0">
              <a:spcBef>
                <a:spcPct val="0"/>
              </a:spcBef>
              <a:spcAft>
                <a:spcPct val="0"/>
              </a:spcAft>
              <a:defRPr>
                <a:solidFill>
                  <a:schemeClr val="tx1"/>
                </a:solidFill>
                <a:latin typeface="Arial" charset="0"/>
              </a:defRPr>
            </a:lvl9pPr>
          </a:lstStyle>
          <a:p>
            <a:pPr eaLnBrk="1" hangingPunct="1"/>
            <a:fld id="{81827B76-B036-4FE8-8146-0022DCC9EC6B}" type="slidenum">
              <a:rPr lang="en-US" smtClean="0"/>
              <a:pPr eaLnBrk="1" hangingPunct="1"/>
              <a:t>23</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1C26136-F53F-47AA-8F9D-3BF0491E05CB}" type="datetimeFigureOut">
              <a:rPr lang="en-US"/>
              <a:pPr>
                <a:defRPr/>
              </a:pPr>
              <a:t>11/20/12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9FD71B-FEEF-48D3-84B1-870911CCA814}" type="slidenum">
              <a:rPr lang="en-US"/>
              <a:pPr>
                <a:defRPr/>
              </a:pPr>
              <a:t>‹#›</a:t>
            </a:fld>
            <a:endParaRPr lang="en-US" dirty="0"/>
          </a:p>
        </p:txBody>
      </p:sp>
    </p:spTree>
    <p:extLst>
      <p:ext uri="{BB962C8B-B14F-4D97-AF65-F5344CB8AC3E}">
        <p14:creationId xmlns:p14="http://schemas.microsoft.com/office/powerpoint/2010/main" val="78362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33A8F1-04E2-4357-9743-3578B370D55E}" type="datetimeFigureOut">
              <a:rPr lang="en-US"/>
              <a:pPr>
                <a:defRPr/>
              </a:pPr>
              <a:t>11/20/12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1F3099-3454-4DBD-9A47-B9841B8A6B9F}" type="slidenum">
              <a:rPr lang="en-US"/>
              <a:pPr>
                <a:defRPr/>
              </a:pPr>
              <a:t>‹#›</a:t>
            </a:fld>
            <a:endParaRPr lang="en-US" dirty="0"/>
          </a:p>
        </p:txBody>
      </p:sp>
    </p:spTree>
    <p:extLst>
      <p:ext uri="{BB962C8B-B14F-4D97-AF65-F5344CB8AC3E}">
        <p14:creationId xmlns:p14="http://schemas.microsoft.com/office/powerpoint/2010/main" val="191822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7E1C65-BFCC-4B4C-BBE0-18F1DBFB0368}" type="datetimeFigureOut">
              <a:rPr lang="en-US"/>
              <a:pPr>
                <a:defRPr/>
              </a:pPr>
              <a:t>11/20/12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8570089-2C8B-448C-BFFB-86AD2F23BA4F}" type="slidenum">
              <a:rPr lang="en-US"/>
              <a:pPr>
                <a:defRPr/>
              </a:pPr>
              <a:t>‹#›</a:t>
            </a:fld>
            <a:endParaRPr lang="en-US" dirty="0"/>
          </a:p>
        </p:txBody>
      </p:sp>
    </p:spTree>
    <p:extLst>
      <p:ext uri="{BB962C8B-B14F-4D97-AF65-F5344CB8AC3E}">
        <p14:creationId xmlns:p14="http://schemas.microsoft.com/office/powerpoint/2010/main" val="1218726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EC0F22-17C9-4351-BE5C-55A1FB50B2FA}" type="datetimeFigureOut">
              <a:rPr lang="en-US"/>
              <a:pPr>
                <a:defRPr/>
              </a:pPr>
              <a:t>11/20/12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13F0EC9-4EAB-4D0B-AEB5-1BC39B97CC10}" type="slidenum">
              <a:rPr lang="en-US"/>
              <a:pPr>
                <a:defRPr/>
              </a:pPr>
              <a:t>‹#›</a:t>
            </a:fld>
            <a:endParaRPr lang="en-US" dirty="0"/>
          </a:p>
        </p:txBody>
      </p:sp>
    </p:spTree>
    <p:extLst>
      <p:ext uri="{BB962C8B-B14F-4D97-AF65-F5344CB8AC3E}">
        <p14:creationId xmlns:p14="http://schemas.microsoft.com/office/powerpoint/2010/main" val="334039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C416A0-0E2C-426E-B550-6B1C9C8298DA}" type="datetimeFigureOut">
              <a:rPr lang="en-US"/>
              <a:pPr>
                <a:defRPr/>
              </a:pPr>
              <a:t>11/20/12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387FAA-A82D-46E4-97AA-FF8D17DF493D}" type="slidenum">
              <a:rPr lang="en-US"/>
              <a:pPr>
                <a:defRPr/>
              </a:pPr>
              <a:t>‹#›</a:t>
            </a:fld>
            <a:endParaRPr lang="en-US" dirty="0"/>
          </a:p>
        </p:txBody>
      </p:sp>
    </p:spTree>
    <p:extLst>
      <p:ext uri="{BB962C8B-B14F-4D97-AF65-F5344CB8AC3E}">
        <p14:creationId xmlns:p14="http://schemas.microsoft.com/office/powerpoint/2010/main" val="438183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4488F7B-3625-43E6-8F2D-A10294309AF6}" type="datetimeFigureOut">
              <a:rPr lang="en-US"/>
              <a:pPr>
                <a:defRPr/>
              </a:pPr>
              <a:t>11/20/12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C264E31-806F-40CE-A845-3F1647271980}" type="slidenum">
              <a:rPr lang="en-US"/>
              <a:pPr>
                <a:defRPr/>
              </a:pPr>
              <a:t>‹#›</a:t>
            </a:fld>
            <a:endParaRPr lang="en-US" dirty="0"/>
          </a:p>
        </p:txBody>
      </p:sp>
    </p:spTree>
    <p:extLst>
      <p:ext uri="{BB962C8B-B14F-4D97-AF65-F5344CB8AC3E}">
        <p14:creationId xmlns:p14="http://schemas.microsoft.com/office/powerpoint/2010/main" val="290062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14CDFF-343A-40B6-96AD-D9A1BB4E57A3}" type="datetimeFigureOut">
              <a:rPr lang="en-US"/>
              <a:pPr>
                <a:defRPr/>
              </a:pPr>
              <a:t>11/20/12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74D368D-8321-4AE4-A3D4-A939CDB6D46D}" type="slidenum">
              <a:rPr lang="en-US"/>
              <a:pPr>
                <a:defRPr/>
              </a:pPr>
              <a:t>‹#›</a:t>
            </a:fld>
            <a:endParaRPr lang="en-US" dirty="0"/>
          </a:p>
        </p:txBody>
      </p:sp>
    </p:spTree>
    <p:extLst>
      <p:ext uri="{BB962C8B-B14F-4D97-AF65-F5344CB8AC3E}">
        <p14:creationId xmlns:p14="http://schemas.microsoft.com/office/powerpoint/2010/main" val="244954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2036707-556A-4BEB-A354-FF5C8853C5D9}" type="datetimeFigureOut">
              <a:rPr lang="en-US"/>
              <a:pPr>
                <a:defRPr/>
              </a:pPr>
              <a:t>11/20/12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2F2C7F8-AC53-465D-80E4-190A353415BB}" type="slidenum">
              <a:rPr lang="en-US"/>
              <a:pPr>
                <a:defRPr/>
              </a:pPr>
              <a:t>‹#›</a:t>
            </a:fld>
            <a:endParaRPr lang="en-US" dirty="0"/>
          </a:p>
        </p:txBody>
      </p:sp>
    </p:spTree>
    <p:extLst>
      <p:ext uri="{BB962C8B-B14F-4D97-AF65-F5344CB8AC3E}">
        <p14:creationId xmlns:p14="http://schemas.microsoft.com/office/powerpoint/2010/main" val="36837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8C4C27-DE58-4F29-9059-D8E9CFC0AA23}" type="datetimeFigureOut">
              <a:rPr lang="en-US"/>
              <a:pPr>
                <a:defRPr/>
              </a:pPr>
              <a:t>11/20/12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CBFF26C-6CF1-4B0C-B9AE-0B923A8BF343}" type="slidenum">
              <a:rPr lang="en-US"/>
              <a:pPr>
                <a:defRPr/>
              </a:pPr>
              <a:t>‹#›</a:t>
            </a:fld>
            <a:endParaRPr lang="en-US" dirty="0"/>
          </a:p>
        </p:txBody>
      </p:sp>
    </p:spTree>
    <p:extLst>
      <p:ext uri="{BB962C8B-B14F-4D97-AF65-F5344CB8AC3E}">
        <p14:creationId xmlns:p14="http://schemas.microsoft.com/office/powerpoint/2010/main" val="277795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347690-3806-4076-B9A3-095140C3AAAD}" type="datetimeFigureOut">
              <a:rPr lang="en-US"/>
              <a:pPr>
                <a:defRPr/>
              </a:pPr>
              <a:t>11/20/12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3713B38-6AD3-4C85-968D-EF56FCFFFC05}" type="slidenum">
              <a:rPr lang="en-US"/>
              <a:pPr>
                <a:defRPr/>
              </a:pPr>
              <a:t>‹#›</a:t>
            </a:fld>
            <a:endParaRPr lang="en-US" dirty="0"/>
          </a:p>
        </p:txBody>
      </p:sp>
    </p:spTree>
    <p:extLst>
      <p:ext uri="{BB962C8B-B14F-4D97-AF65-F5344CB8AC3E}">
        <p14:creationId xmlns:p14="http://schemas.microsoft.com/office/powerpoint/2010/main" val="68338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7513CD-ED0D-4C75-84F0-B71A094CFFB8}" type="datetimeFigureOut">
              <a:rPr lang="en-US"/>
              <a:pPr>
                <a:defRPr/>
              </a:pPr>
              <a:t>11/20/12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CCAC5D3-B01F-49B5-B527-C7B1D5FEAED9}" type="slidenum">
              <a:rPr lang="en-US"/>
              <a:pPr>
                <a:defRPr/>
              </a:pPr>
              <a:t>‹#›</a:t>
            </a:fld>
            <a:endParaRPr lang="en-US" dirty="0"/>
          </a:p>
        </p:txBody>
      </p:sp>
    </p:spTree>
    <p:extLst>
      <p:ext uri="{BB962C8B-B14F-4D97-AF65-F5344CB8AC3E}">
        <p14:creationId xmlns:p14="http://schemas.microsoft.com/office/powerpoint/2010/main" val="8458663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57200"/>
            <a:ext cx="82296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D8469F6-B869-4045-B10F-80C39F18FDCA}" type="datetimeFigureOut">
              <a:rPr lang="en-US"/>
              <a:pPr>
                <a:defRPr/>
              </a:pPr>
              <a:t>11/20/12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CA1D9B-3102-4837-95D7-D37844C70300}" type="slidenum">
              <a:rPr lang="en-US"/>
              <a:pPr>
                <a:defRPr/>
              </a:pPr>
              <a:t>‹#›</a:t>
            </a:fld>
            <a:endParaRPr lang="en-US" dirty="0"/>
          </a:p>
        </p:txBody>
      </p:sp>
      <p:sp>
        <p:nvSpPr>
          <p:cNvPr id="8" name="TextBox 1"/>
          <p:cNvSpPr txBox="1"/>
          <p:nvPr userDrawn="1"/>
        </p:nvSpPr>
        <p:spPr>
          <a:xfrm>
            <a:off x="-4763" y="6611779"/>
            <a:ext cx="1915909" cy="246221"/>
          </a:xfrm>
          <a:prstGeom prst="rect">
            <a:avLst/>
          </a:prstGeom>
          <a:noFill/>
        </p:spPr>
        <p:txBody>
          <a:bodyPr wrap="none" rtlCol="0">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r>
              <a:rPr lang="en-US" sz="1000" dirty="0" smtClean="0">
                <a:solidFill>
                  <a:schemeClr val="bg1">
                    <a:lumMod val="50000"/>
                  </a:schemeClr>
                </a:solidFill>
              </a:rPr>
              <a:t>© </a:t>
            </a:r>
            <a:r>
              <a:rPr lang="en-US" sz="1000" dirty="0" smtClean="0">
                <a:solidFill>
                  <a:schemeClr val="bg1">
                    <a:lumMod val="50000"/>
                  </a:schemeClr>
                </a:solidFill>
              </a:rPr>
              <a:t>2011-2012 </a:t>
            </a:r>
            <a:r>
              <a:rPr lang="en-US" sz="1000" dirty="0" smtClean="0">
                <a:solidFill>
                  <a:schemeClr val="bg1">
                    <a:lumMod val="50000"/>
                  </a:schemeClr>
                </a:solidFill>
              </a:rPr>
              <a:t>LWTL Faculty Team</a:t>
            </a:r>
            <a:endParaRPr lang="en-US" sz="1000" dirty="0">
              <a:solidFill>
                <a:schemeClr val="bg1">
                  <a:lumMod val="50000"/>
                </a:schemeClr>
              </a:solidFill>
            </a:endParaRPr>
          </a:p>
        </p:txBody>
      </p:sp>
      <p:sp>
        <p:nvSpPr>
          <p:cNvPr id="9" name="Title 1"/>
          <p:cNvSpPr txBox="1">
            <a:spLocks/>
          </p:cNvSpPr>
          <p:nvPr userDrawn="1"/>
        </p:nvSpPr>
        <p:spPr>
          <a:xfrm>
            <a:off x="387350" y="87313"/>
            <a:ext cx="2073275" cy="40322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600" i="1" dirty="0" smtClean="0">
                <a:solidFill>
                  <a:schemeClr val="bg1">
                    <a:lumMod val="75000"/>
                  </a:schemeClr>
                </a:solidFill>
              </a:rPr>
              <a:t>Living with the Lab</a:t>
            </a:r>
            <a:endParaRPr lang="en-US" sz="1600" i="1" dirty="0">
              <a:solidFill>
                <a:schemeClr val="bg1">
                  <a:lumMod val="75000"/>
                </a:schemeClr>
              </a:solidFill>
            </a:endParaRPr>
          </a:p>
        </p:txBody>
      </p:sp>
      <p:sp>
        <p:nvSpPr>
          <p:cNvPr id="10" name="Rectangle 9"/>
          <p:cNvSpPr/>
          <p:nvPr userDrawn="1"/>
        </p:nvSpPr>
        <p:spPr>
          <a:xfrm>
            <a:off x="2429456" y="207963"/>
            <a:ext cx="328612"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userDrawn="1"/>
        </p:nvCxnSpPr>
        <p:spPr>
          <a:xfrm>
            <a:off x="-4763" y="466725"/>
            <a:ext cx="274320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emf"/><Relationship Id="rId3"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g"/><Relationship Id="rId3"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6.xml"/><Relationship Id="rId2"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g"/><Relationship Id="rId3" Type="http://schemas.openxmlformats.org/officeDocument/2006/relationships/image" Target="../media/image2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emf"/><Relationship Id="rId3" Type="http://schemas.openxmlformats.org/officeDocument/2006/relationships/image" Target="../media/image2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 Id="rId3" Type="http://schemas.openxmlformats.org/officeDocument/2006/relationships/chart" Target="../charts/char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533400"/>
            <a:ext cx="7772400" cy="762000"/>
          </a:xfrm>
        </p:spPr>
        <p:txBody>
          <a:bodyPr/>
          <a:lstStyle/>
          <a:p>
            <a:pPr eaLnBrk="1" hangingPunct="1"/>
            <a:r>
              <a:rPr lang="en-US" sz="3600" dirty="0" smtClean="0">
                <a:latin typeface="+mn-lt"/>
              </a:rPr>
              <a:t>Pump Performance Testing</a:t>
            </a:r>
          </a:p>
        </p:txBody>
      </p:sp>
      <p:pic>
        <p:nvPicPr>
          <p:cNvPr id="3" name="Picture 2" descr="pump_with_wir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447800"/>
            <a:ext cx="7315200" cy="5030795"/>
          </a:xfrm>
          <a:prstGeom prst="rect">
            <a:avLst/>
          </a:prstGeom>
        </p:spPr>
      </p:pic>
    </p:spTree>
    <p:extLst>
      <p:ext uri="{BB962C8B-B14F-4D97-AF65-F5344CB8AC3E}">
        <p14:creationId xmlns:p14="http://schemas.microsoft.com/office/powerpoint/2010/main" val="27662345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Priming the pump</a:t>
            </a:r>
            <a:endParaRPr lang="en-US" dirty="0"/>
          </a:p>
        </p:txBody>
      </p:sp>
      <p:pic>
        <p:nvPicPr>
          <p:cNvPr id="5" name="Picture 4" descr="pump_test_priming_gravity_fe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2572" y="2895600"/>
            <a:ext cx="3513762" cy="3657600"/>
          </a:xfrm>
          <a:prstGeom prst="rect">
            <a:avLst/>
          </a:prstGeom>
        </p:spPr>
      </p:pic>
      <p:sp>
        <p:nvSpPr>
          <p:cNvPr id="7" name="Rectangle 6"/>
          <p:cNvSpPr/>
          <p:nvPr/>
        </p:nvSpPr>
        <p:spPr>
          <a:xfrm>
            <a:off x="304800" y="1981200"/>
            <a:ext cx="4724400" cy="3046988"/>
          </a:xfrm>
          <a:prstGeom prst="rect">
            <a:avLst/>
          </a:prstGeom>
        </p:spPr>
        <p:txBody>
          <a:bodyPr wrap="square">
            <a:spAutoFit/>
          </a:bodyPr>
          <a:lstStyle/>
          <a:p>
            <a:r>
              <a:rPr lang="en-US" sz="2400" dirty="0"/>
              <a:t>Priming </a:t>
            </a:r>
            <a:r>
              <a:rPr lang="en-US" sz="2400" dirty="0" smtClean="0"/>
              <a:t>is the addition of </a:t>
            </a:r>
            <a:r>
              <a:rPr lang="en-US" sz="2400" dirty="0"/>
              <a:t>water to the pump cavity so that the impeller can create </a:t>
            </a:r>
            <a:r>
              <a:rPr lang="en-US" sz="2400" dirty="0" smtClean="0"/>
              <a:t>enough suction to pull water from the supply reservoir.</a:t>
            </a:r>
          </a:p>
          <a:p>
            <a:endParaRPr lang="en-US" sz="2400" dirty="0"/>
          </a:p>
          <a:p>
            <a:r>
              <a:rPr lang="en-US" sz="2400" dirty="0" smtClean="0"/>
              <a:t>Use gravity feed from the supply pail to cause water to flow into the pump cavity.</a:t>
            </a:r>
            <a:endParaRPr lang="en-US" sz="2400" dirty="0"/>
          </a:p>
        </p:txBody>
      </p:sp>
    </p:spTree>
    <p:extLst>
      <p:ext uri="{BB962C8B-B14F-4D97-AF65-F5344CB8AC3E}">
        <p14:creationId xmlns:p14="http://schemas.microsoft.com/office/powerpoint/2010/main" val="21845495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Priming the pump</a:t>
            </a:r>
            <a:endParaRPr lang="en-US" dirty="0"/>
          </a:p>
        </p:txBody>
      </p:sp>
      <p:pic>
        <p:nvPicPr>
          <p:cNvPr id="5" name="Picture 4" descr="pump_test_priming_gravity_fe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2014" y="2895600"/>
            <a:ext cx="3513762" cy="3657600"/>
          </a:xfrm>
          <a:prstGeom prst="rect">
            <a:avLst/>
          </a:prstGeom>
        </p:spPr>
      </p:pic>
      <p:sp>
        <p:nvSpPr>
          <p:cNvPr id="6" name="TextBox 5"/>
          <p:cNvSpPr txBox="1"/>
          <p:nvPr/>
        </p:nvSpPr>
        <p:spPr>
          <a:xfrm>
            <a:off x="609600" y="1676400"/>
            <a:ext cx="4191000" cy="461665"/>
          </a:xfrm>
          <a:prstGeom prst="rect">
            <a:avLst/>
          </a:prstGeom>
          <a:noFill/>
        </p:spPr>
        <p:txBody>
          <a:bodyPr wrap="square" rtlCol="0">
            <a:spAutoFit/>
          </a:bodyPr>
          <a:lstStyle/>
          <a:p>
            <a:pPr marL="341313" indent="-341313">
              <a:buAutoNum type="arabicPeriod"/>
            </a:pPr>
            <a:r>
              <a:rPr lang="en-US" sz="2400" dirty="0" smtClean="0"/>
              <a:t>Connect the outlet tube first.</a:t>
            </a:r>
          </a:p>
        </p:txBody>
      </p:sp>
      <p:cxnSp>
        <p:nvCxnSpPr>
          <p:cNvPr id="4" name="Straight Arrow Connector 3"/>
          <p:cNvCxnSpPr>
            <a:stCxn id="7" idx="2"/>
          </p:cNvCxnSpPr>
          <p:nvPr/>
        </p:nvCxnSpPr>
        <p:spPr>
          <a:xfrm>
            <a:off x="6196679" y="2426732"/>
            <a:ext cx="204121" cy="697468"/>
          </a:xfrm>
          <a:prstGeom prst="straightConnector1">
            <a:avLst/>
          </a:prstGeom>
          <a:ln w="38100" cmpd="sng">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62600" y="2057400"/>
            <a:ext cx="1268158" cy="369332"/>
          </a:xfrm>
          <a:prstGeom prst="rect">
            <a:avLst/>
          </a:prstGeom>
          <a:noFill/>
        </p:spPr>
        <p:txBody>
          <a:bodyPr wrap="none" rtlCol="0">
            <a:spAutoFit/>
          </a:bodyPr>
          <a:lstStyle/>
          <a:p>
            <a:r>
              <a:rPr lang="en-US" dirty="0" smtClean="0"/>
              <a:t>Outlet tube</a:t>
            </a:r>
            <a:endParaRPr lang="en-US" dirty="0"/>
          </a:p>
        </p:txBody>
      </p:sp>
    </p:spTree>
    <p:extLst>
      <p:ext uri="{BB962C8B-B14F-4D97-AF65-F5344CB8AC3E}">
        <p14:creationId xmlns:p14="http://schemas.microsoft.com/office/powerpoint/2010/main" val="33380497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Priming the pump</a:t>
            </a:r>
            <a:endParaRPr lang="en-US" dirty="0"/>
          </a:p>
        </p:txBody>
      </p:sp>
      <p:pic>
        <p:nvPicPr>
          <p:cNvPr id="5" name="Picture 4" descr="pump_test_priming_gravity_fe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2014" y="2895600"/>
            <a:ext cx="3513762" cy="3657600"/>
          </a:xfrm>
          <a:prstGeom prst="rect">
            <a:avLst/>
          </a:prstGeom>
        </p:spPr>
      </p:pic>
      <p:sp>
        <p:nvSpPr>
          <p:cNvPr id="6" name="TextBox 5"/>
          <p:cNvSpPr txBox="1"/>
          <p:nvPr/>
        </p:nvSpPr>
        <p:spPr>
          <a:xfrm>
            <a:off x="609600" y="1676400"/>
            <a:ext cx="4495800" cy="1200328"/>
          </a:xfrm>
          <a:prstGeom prst="rect">
            <a:avLst/>
          </a:prstGeom>
          <a:noFill/>
        </p:spPr>
        <p:txBody>
          <a:bodyPr wrap="square" rtlCol="0">
            <a:spAutoFit/>
          </a:bodyPr>
          <a:lstStyle/>
          <a:p>
            <a:pPr marL="341313" indent="-341313"/>
            <a:r>
              <a:rPr lang="en-US" sz="2400" dirty="0" smtClean="0"/>
              <a:t>1.	Connect the outlet tube first.</a:t>
            </a:r>
          </a:p>
          <a:p>
            <a:pPr marL="341313" indent="-341313"/>
            <a:r>
              <a:rPr lang="en-US" sz="2400" dirty="0" smtClean="0"/>
              <a:t>2.	Connect the inlet tube from the supply pail.</a:t>
            </a:r>
            <a:endParaRPr lang="en-US" sz="2400" dirty="0"/>
          </a:p>
        </p:txBody>
      </p:sp>
      <p:cxnSp>
        <p:nvCxnSpPr>
          <p:cNvPr id="7" name="Straight Arrow Connector 6"/>
          <p:cNvCxnSpPr/>
          <p:nvPr/>
        </p:nvCxnSpPr>
        <p:spPr>
          <a:xfrm>
            <a:off x="6781800" y="4876800"/>
            <a:ext cx="0" cy="609600"/>
          </a:xfrm>
          <a:prstGeom prst="straightConnector1">
            <a:avLst/>
          </a:prstGeom>
          <a:ln w="38100" cmpd="sng">
            <a:solidFill>
              <a:srgbClr val="0000FF"/>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48400" y="4495800"/>
            <a:ext cx="1096161" cy="369332"/>
          </a:xfrm>
          <a:prstGeom prst="rect">
            <a:avLst/>
          </a:prstGeom>
          <a:noFill/>
        </p:spPr>
        <p:txBody>
          <a:bodyPr wrap="none" rtlCol="0">
            <a:spAutoFit/>
          </a:bodyPr>
          <a:lstStyle/>
          <a:p>
            <a:r>
              <a:rPr lang="en-US" dirty="0" smtClean="0"/>
              <a:t>Inlet tube</a:t>
            </a:r>
            <a:endParaRPr lang="en-US" dirty="0"/>
          </a:p>
        </p:txBody>
      </p:sp>
    </p:spTree>
    <p:extLst>
      <p:ext uri="{BB962C8B-B14F-4D97-AF65-F5344CB8AC3E}">
        <p14:creationId xmlns:p14="http://schemas.microsoft.com/office/powerpoint/2010/main" val="19765724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Priming the pump</a:t>
            </a:r>
            <a:endParaRPr lang="en-US" dirty="0"/>
          </a:p>
        </p:txBody>
      </p:sp>
      <p:sp>
        <p:nvSpPr>
          <p:cNvPr id="5" name="TextBox 4"/>
          <p:cNvSpPr txBox="1"/>
          <p:nvPr/>
        </p:nvSpPr>
        <p:spPr>
          <a:xfrm>
            <a:off x="609600" y="1676400"/>
            <a:ext cx="4572000" cy="1938992"/>
          </a:xfrm>
          <a:prstGeom prst="rect">
            <a:avLst/>
          </a:prstGeom>
          <a:noFill/>
        </p:spPr>
        <p:txBody>
          <a:bodyPr wrap="square" rtlCol="0">
            <a:spAutoFit/>
          </a:bodyPr>
          <a:lstStyle/>
          <a:p>
            <a:pPr marL="341313" indent="-341313"/>
            <a:r>
              <a:rPr lang="en-US" sz="2400" dirty="0" smtClean="0"/>
              <a:t>1.	Connect the outlet tube first.</a:t>
            </a:r>
          </a:p>
          <a:p>
            <a:pPr marL="341313" indent="-341313">
              <a:buAutoNum type="arabicPeriod" startAt="2"/>
            </a:pPr>
            <a:r>
              <a:rPr lang="en-US" sz="2400" dirty="0" smtClean="0"/>
              <a:t>Connect the inlet tube from the supply pail.</a:t>
            </a:r>
          </a:p>
          <a:p>
            <a:pPr marL="341313" indent="-341313"/>
            <a:r>
              <a:rPr lang="en-US" sz="2400" dirty="0" smtClean="0"/>
              <a:t>3.</a:t>
            </a:r>
            <a:r>
              <a:rPr lang="en-US" sz="2400" dirty="0"/>
              <a:t>	</a:t>
            </a:r>
            <a:r>
              <a:rPr lang="en-US" sz="2400" dirty="0" smtClean="0"/>
              <a:t>Allow water to flow into the pump cavity.</a:t>
            </a:r>
            <a:endParaRPr lang="en-US" sz="2400" dirty="0"/>
          </a:p>
        </p:txBody>
      </p:sp>
      <p:pic>
        <p:nvPicPr>
          <p:cNvPr id="6" name="Picture 5" descr="pump_test_priming_gravity_fee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2014" y="2895600"/>
            <a:ext cx="3513762" cy="3657600"/>
          </a:xfrm>
          <a:prstGeom prst="rect">
            <a:avLst/>
          </a:prstGeom>
        </p:spPr>
      </p:pic>
    </p:spTree>
    <p:extLst>
      <p:ext uri="{BB962C8B-B14F-4D97-AF65-F5344CB8AC3E}">
        <p14:creationId xmlns:p14="http://schemas.microsoft.com/office/powerpoint/2010/main" val="27359464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Priming the pump</a:t>
            </a:r>
            <a:endParaRPr lang="en-US" dirty="0"/>
          </a:p>
        </p:txBody>
      </p:sp>
      <p:pic>
        <p:nvPicPr>
          <p:cNvPr id="4" name="Picture 3" descr="pump_test_priming_flow.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2895600"/>
            <a:ext cx="5506949" cy="3657600"/>
          </a:xfrm>
          <a:prstGeom prst="rect">
            <a:avLst/>
          </a:prstGeom>
        </p:spPr>
      </p:pic>
      <p:sp>
        <p:nvSpPr>
          <p:cNvPr id="5" name="TextBox 4"/>
          <p:cNvSpPr txBox="1"/>
          <p:nvPr/>
        </p:nvSpPr>
        <p:spPr>
          <a:xfrm>
            <a:off x="609600" y="1676400"/>
            <a:ext cx="4724400" cy="2308324"/>
          </a:xfrm>
          <a:prstGeom prst="rect">
            <a:avLst/>
          </a:prstGeom>
          <a:noFill/>
        </p:spPr>
        <p:txBody>
          <a:bodyPr wrap="square" rtlCol="0">
            <a:spAutoFit/>
          </a:bodyPr>
          <a:lstStyle/>
          <a:p>
            <a:pPr marL="341313" indent="-341313"/>
            <a:r>
              <a:rPr lang="en-US" sz="2400" dirty="0" smtClean="0"/>
              <a:t>1.	Connect the outlet tube first.</a:t>
            </a:r>
          </a:p>
          <a:p>
            <a:pPr marL="341313" indent="-341313">
              <a:buAutoNum type="arabicPeriod" startAt="2"/>
            </a:pPr>
            <a:r>
              <a:rPr lang="en-US" sz="2400" dirty="0" smtClean="0"/>
              <a:t>Connect the inlet tube from the supply pail.</a:t>
            </a:r>
          </a:p>
          <a:p>
            <a:pPr marL="341313" indent="-341313">
              <a:buAutoNum type="arabicPeriod" startAt="3"/>
            </a:pPr>
            <a:r>
              <a:rPr lang="en-US" sz="2400" dirty="0" smtClean="0"/>
              <a:t>Allow water to flow into the pump cavity.</a:t>
            </a:r>
          </a:p>
          <a:p>
            <a:pPr marL="341313" indent="-341313">
              <a:buAutoNum type="arabicPeriod" startAt="3"/>
            </a:pPr>
            <a:r>
              <a:rPr lang="en-US" sz="2400" dirty="0" smtClean="0"/>
              <a:t>Connect the power to the pump.</a:t>
            </a:r>
            <a:endParaRPr lang="en-US" sz="2400" dirty="0"/>
          </a:p>
        </p:txBody>
      </p:sp>
    </p:spTree>
    <p:extLst>
      <p:ext uri="{BB962C8B-B14F-4D97-AF65-F5344CB8AC3E}">
        <p14:creationId xmlns:p14="http://schemas.microsoft.com/office/powerpoint/2010/main" val="26749746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the wet test</a:t>
            </a:r>
            <a:endParaRPr lang="en-US" dirty="0"/>
          </a:p>
        </p:txBody>
      </p:sp>
      <p:sp>
        <p:nvSpPr>
          <p:cNvPr id="3" name="Content Placeholder 2"/>
          <p:cNvSpPr>
            <a:spLocks noGrp="1"/>
          </p:cNvSpPr>
          <p:nvPr>
            <p:ph idx="1"/>
          </p:nvPr>
        </p:nvSpPr>
        <p:spPr>
          <a:xfrm>
            <a:off x="457200" y="1447800"/>
            <a:ext cx="8077200" cy="4525963"/>
          </a:xfrm>
        </p:spPr>
        <p:txBody>
          <a:bodyPr/>
          <a:lstStyle/>
          <a:p>
            <a:pPr marL="0" indent="0">
              <a:buNone/>
            </a:pPr>
            <a:r>
              <a:rPr lang="en-US" dirty="0" smtClean="0"/>
              <a:t>If water is not flowing:</a:t>
            </a:r>
          </a:p>
          <a:p>
            <a:pPr lvl="1"/>
            <a:r>
              <a:rPr lang="en-US" dirty="0" smtClean="0"/>
              <a:t>Are there bubbles in the line between the pail and the pump? If so, tap the lines to move the bubbles.</a:t>
            </a:r>
          </a:p>
          <a:p>
            <a:pPr lvl="1"/>
            <a:r>
              <a:rPr lang="en-US" dirty="0" smtClean="0"/>
              <a:t>Is there water in the pump cavity? If not, make sure the inlet is below the surface of the water in the supply </a:t>
            </a:r>
            <a:r>
              <a:rPr lang="en-US" dirty="0" smtClean="0"/>
              <a:t>pail, and prime the pump.</a:t>
            </a:r>
            <a:endParaRPr lang="en-US" dirty="0"/>
          </a:p>
        </p:txBody>
      </p:sp>
      <p:pic>
        <p:nvPicPr>
          <p:cNvPr id="4" name="Picture 3" descr="pump_test_wet.pdf"/>
          <p:cNvPicPr>
            <a:picLocks noChangeAspect="1"/>
          </p:cNvPicPr>
          <p:nvPr/>
        </p:nvPicPr>
        <p:blipFill rotWithShape="1">
          <a:blip r:embed="rId2">
            <a:extLst>
              <a:ext uri="{28A0092B-C50C-407E-A947-70E740481C1C}">
                <a14:useLocalDpi xmlns:a14="http://schemas.microsoft.com/office/drawing/2010/main" val="0"/>
              </a:ext>
            </a:extLst>
          </a:blip>
          <a:srcRect l="-1252" t="22" r="1"/>
          <a:stretch/>
        </p:blipFill>
        <p:spPr>
          <a:xfrm>
            <a:off x="5257800" y="4572000"/>
            <a:ext cx="3657600" cy="2196573"/>
          </a:xfrm>
          <a:prstGeom prst="rect">
            <a:avLst/>
          </a:prstGeom>
        </p:spPr>
      </p:pic>
    </p:spTree>
    <p:extLst>
      <p:ext uri="{BB962C8B-B14F-4D97-AF65-F5344CB8AC3E}">
        <p14:creationId xmlns:p14="http://schemas.microsoft.com/office/powerpoint/2010/main" val="27356543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47800" y="1447800"/>
            <a:ext cx="6477000" cy="4401205"/>
          </a:xfrm>
          <a:prstGeom prst="rect">
            <a:avLst/>
          </a:prstGeom>
          <a:noFill/>
        </p:spPr>
        <p:txBody>
          <a:bodyPr wrap="square" rtlCol="0">
            <a:spAutoFit/>
          </a:bodyPr>
          <a:lstStyle/>
          <a:p>
            <a:r>
              <a:rPr lang="en-US" sz="4000" dirty="0" smtClean="0"/>
              <a:t>Set up the electrical circuit for measuring pump voltage and pump current</a:t>
            </a:r>
            <a:r>
              <a:rPr lang="en-US" sz="4000" dirty="0" smtClean="0"/>
              <a:t>.</a:t>
            </a:r>
          </a:p>
          <a:p>
            <a:endParaRPr lang="en-US" sz="4000" dirty="0"/>
          </a:p>
          <a:p>
            <a:r>
              <a:rPr lang="en-US" sz="4000" dirty="0" smtClean="0">
                <a:solidFill>
                  <a:srgbClr val="0000FF"/>
                </a:solidFill>
              </a:rPr>
              <a:t>Do not start the test until you are also ready to measure </a:t>
            </a:r>
            <a:r>
              <a:rPr lang="en-US" sz="4000" i="1" dirty="0" smtClean="0">
                <a:solidFill>
                  <a:srgbClr val="0000FF"/>
                </a:solidFill>
                <a:latin typeface="Times New Roman"/>
                <a:cs typeface="Times New Roman"/>
              </a:rPr>
              <a:t>V</a:t>
            </a:r>
            <a:r>
              <a:rPr lang="en-US" sz="4000" dirty="0" smtClean="0">
                <a:solidFill>
                  <a:srgbClr val="0000FF"/>
                </a:solidFill>
              </a:rPr>
              <a:t> and </a:t>
            </a:r>
            <a:r>
              <a:rPr lang="en-US" sz="4000" i="1" dirty="0" smtClean="0">
                <a:solidFill>
                  <a:srgbClr val="0000FF"/>
                </a:solidFill>
                <a:latin typeface="Times New Roman"/>
                <a:cs typeface="Times New Roman"/>
              </a:rPr>
              <a:t>I</a:t>
            </a:r>
            <a:r>
              <a:rPr lang="en-US" sz="4000" dirty="0" smtClean="0">
                <a:solidFill>
                  <a:srgbClr val="0000FF"/>
                </a:solidFill>
              </a:rPr>
              <a:t> for the pump!</a:t>
            </a:r>
            <a:endParaRPr lang="en-US" sz="4000" dirty="0">
              <a:solidFill>
                <a:srgbClr val="0000FF"/>
              </a:solidFill>
            </a:endParaRPr>
          </a:p>
        </p:txBody>
      </p:sp>
    </p:spTree>
    <p:extLst>
      <p:ext uri="{BB962C8B-B14F-4D97-AF65-F5344CB8AC3E}">
        <p14:creationId xmlns:p14="http://schemas.microsoft.com/office/powerpoint/2010/main" val="2511407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Electrical circuit for pump power measurement</a:t>
            </a:r>
            <a:endParaRPr lang="en-US" sz="3200" dirty="0"/>
          </a:p>
        </p:txBody>
      </p:sp>
      <p:pic>
        <p:nvPicPr>
          <p:cNvPr id="3" name="Picture 2" descr="pump_power_circui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352800"/>
            <a:ext cx="8172796" cy="2590800"/>
          </a:xfrm>
          <a:prstGeom prst="rect">
            <a:avLst/>
          </a:prstGeom>
        </p:spPr>
      </p:pic>
      <p:sp>
        <p:nvSpPr>
          <p:cNvPr id="4" name="TextBox 3"/>
          <p:cNvSpPr txBox="1"/>
          <p:nvPr/>
        </p:nvSpPr>
        <p:spPr>
          <a:xfrm>
            <a:off x="5105400" y="1752600"/>
            <a:ext cx="3276600" cy="830997"/>
          </a:xfrm>
          <a:prstGeom prst="rect">
            <a:avLst/>
          </a:prstGeom>
          <a:noFill/>
        </p:spPr>
        <p:txBody>
          <a:bodyPr wrap="square" rtlCol="0">
            <a:spAutoFit/>
          </a:bodyPr>
          <a:lstStyle/>
          <a:p>
            <a:r>
              <a:rPr lang="en-US" sz="2400" dirty="0" smtClean="0"/>
              <a:t>Use the bench-top DMM to measure current</a:t>
            </a:r>
            <a:endParaRPr lang="en-US" sz="2400" dirty="0"/>
          </a:p>
        </p:txBody>
      </p:sp>
      <p:sp>
        <p:nvSpPr>
          <p:cNvPr id="5" name="TextBox 4"/>
          <p:cNvSpPr txBox="1"/>
          <p:nvPr/>
        </p:nvSpPr>
        <p:spPr>
          <a:xfrm>
            <a:off x="1143000" y="1752600"/>
            <a:ext cx="2514600" cy="830997"/>
          </a:xfrm>
          <a:prstGeom prst="rect">
            <a:avLst/>
          </a:prstGeom>
          <a:noFill/>
        </p:spPr>
        <p:txBody>
          <a:bodyPr wrap="square" rtlCol="0">
            <a:spAutoFit/>
          </a:bodyPr>
          <a:lstStyle/>
          <a:p>
            <a:r>
              <a:rPr lang="en-US" sz="2400" dirty="0" smtClean="0"/>
              <a:t>Use your DMM to measure voltage</a:t>
            </a:r>
            <a:endParaRPr lang="en-US" sz="2400" dirty="0"/>
          </a:p>
        </p:txBody>
      </p:sp>
    </p:spTree>
    <p:extLst>
      <p:ext uri="{BB962C8B-B14F-4D97-AF65-F5344CB8AC3E}">
        <p14:creationId xmlns:p14="http://schemas.microsoft.com/office/powerpoint/2010/main" val="38477022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Can you make the connections?</a:t>
            </a:r>
            <a:endParaRPr lang="en-US" dirty="0"/>
          </a:p>
        </p:txBody>
      </p:sp>
      <p:pic>
        <p:nvPicPr>
          <p:cNvPr id="5" name="Picture 4" descr="power_supply_DM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7754" y="1828800"/>
            <a:ext cx="6829778" cy="4572000"/>
          </a:xfrm>
          <a:prstGeom prst="rect">
            <a:avLst/>
          </a:prstGeom>
        </p:spPr>
      </p:pic>
      <p:sp>
        <p:nvSpPr>
          <p:cNvPr id="2" name="TextBox 1"/>
          <p:cNvSpPr txBox="1"/>
          <p:nvPr/>
        </p:nvSpPr>
        <p:spPr>
          <a:xfrm>
            <a:off x="1981200" y="1371600"/>
            <a:ext cx="6096000" cy="369332"/>
          </a:xfrm>
          <a:prstGeom prst="rect">
            <a:avLst/>
          </a:prstGeom>
          <a:noFill/>
        </p:spPr>
        <p:txBody>
          <a:bodyPr wrap="square" rtlCol="0">
            <a:spAutoFit/>
          </a:bodyPr>
          <a:lstStyle/>
          <a:p>
            <a:r>
              <a:rPr lang="en-US" dirty="0" smtClean="0"/>
              <a:t>Use the DMM on top of the power supply to measure current.</a:t>
            </a:r>
            <a:endParaRPr lang="en-US" dirty="0"/>
          </a:p>
        </p:txBody>
      </p:sp>
    </p:spTree>
    <p:extLst>
      <p:ext uri="{BB962C8B-B14F-4D97-AF65-F5344CB8AC3E}">
        <p14:creationId xmlns:p14="http://schemas.microsoft.com/office/powerpoint/2010/main" val="38767572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_supply_DMM_wir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512" y="1828800"/>
            <a:ext cx="7811686" cy="4572000"/>
          </a:xfrm>
          <a:prstGeom prst="rect">
            <a:avLst/>
          </a:prstGeom>
        </p:spPr>
      </p:pic>
      <p:sp>
        <p:nvSpPr>
          <p:cNvPr id="5" name="Title 4"/>
          <p:cNvSpPr>
            <a:spLocks noGrp="1"/>
          </p:cNvSpPr>
          <p:nvPr>
            <p:ph type="title"/>
          </p:nvPr>
        </p:nvSpPr>
        <p:spPr>
          <a:xfrm>
            <a:off x="419100" y="533400"/>
            <a:ext cx="8305800" cy="1066800"/>
          </a:xfrm>
        </p:spPr>
        <p:txBody>
          <a:bodyPr/>
          <a:lstStyle/>
          <a:p>
            <a:pPr algn="l"/>
            <a:r>
              <a:rPr lang="en-US" sz="2800" dirty="0"/>
              <a:t>To measure current, the current must flow </a:t>
            </a:r>
            <a:r>
              <a:rPr lang="en-US" sz="2800" i="1" dirty="0"/>
              <a:t>through</a:t>
            </a:r>
            <a:r>
              <a:rPr lang="en-US" sz="2800" dirty="0"/>
              <a:t> the </a:t>
            </a:r>
            <a:r>
              <a:rPr lang="en-US" sz="2800" dirty="0" smtClean="0"/>
              <a:t>DMM:  The DMM is in series to measure current</a:t>
            </a:r>
            <a:endParaRPr lang="en-US" sz="2800" dirty="0"/>
          </a:p>
        </p:txBody>
      </p:sp>
    </p:spTree>
    <p:extLst>
      <p:ext uri="{BB962C8B-B14F-4D97-AF65-F5344CB8AC3E}">
        <p14:creationId xmlns:p14="http://schemas.microsoft.com/office/powerpoint/2010/main" val="2561627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Measure the pump curve(s)</a:t>
            </a:r>
            <a:endParaRPr lang="en-US" dirty="0"/>
          </a:p>
        </p:txBody>
      </p:sp>
      <p:pic>
        <p:nvPicPr>
          <p:cNvPr id="4" name="Picture 3" descr="pump_curv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009900"/>
            <a:ext cx="3492500" cy="2324100"/>
          </a:xfrm>
          <a:prstGeom prst="rect">
            <a:avLst/>
          </a:prstGeom>
        </p:spPr>
      </p:pic>
      <p:pic>
        <p:nvPicPr>
          <p:cNvPr id="5" name="Picture 4" descr="pump_efficiency_curv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200400"/>
            <a:ext cx="3111500" cy="2133600"/>
          </a:xfrm>
          <a:prstGeom prst="rect">
            <a:avLst/>
          </a:prstGeom>
        </p:spPr>
      </p:pic>
      <p:sp>
        <p:nvSpPr>
          <p:cNvPr id="6" name="TextBox 5"/>
          <p:cNvSpPr txBox="1"/>
          <p:nvPr/>
        </p:nvSpPr>
        <p:spPr>
          <a:xfrm>
            <a:off x="609600" y="2057400"/>
            <a:ext cx="3505200" cy="523220"/>
          </a:xfrm>
          <a:prstGeom prst="rect">
            <a:avLst/>
          </a:prstGeom>
          <a:noFill/>
        </p:spPr>
        <p:txBody>
          <a:bodyPr wrap="square" rtlCol="0">
            <a:spAutoFit/>
          </a:bodyPr>
          <a:lstStyle/>
          <a:p>
            <a:r>
              <a:rPr lang="en-US" sz="2800" dirty="0" smtClean="0"/>
              <a:t>Head versus flow rate:</a:t>
            </a:r>
            <a:endParaRPr lang="en-US" sz="2800" dirty="0"/>
          </a:p>
        </p:txBody>
      </p:sp>
      <p:sp>
        <p:nvSpPr>
          <p:cNvPr id="7" name="TextBox 6"/>
          <p:cNvSpPr txBox="1"/>
          <p:nvPr/>
        </p:nvSpPr>
        <p:spPr>
          <a:xfrm>
            <a:off x="4724400" y="2057400"/>
            <a:ext cx="4038600" cy="523220"/>
          </a:xfrm>
          <a:prstGeom prst="rect">
            <a:avLst/>
          </a:prstGeom>
          <a:noFill/>
        </p:spPr>
        <p:txBody>
          <a:bodyPr wrap="square" rtlCol="0">
            <a:spAutoFit/>
          </a:bodyPr>
          <a:lstStyle/>
          <a:p>
            <a:r>
              <a:rPr lang="en-US" sz="2800" dirty="0" smtClean="0"/>
              <a:t>Efficiency versus flow rate:</a:t>
            </a:r>
            <a:endParaRPr lang="en-US" sz="2800" dirty="0"/>
          </a:p>
        </p:txBody>
      </p:sp>
    </p:spTree>
    <p:extLst>
      <p:ext uri="{BB962C8B-B14F-4D97-AF65-F5344CB8AC3E}">
        <p14:creationId xmlns:p14="http://schemas.microsoft.com/office/powerpoint/2010/main" val="14773127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86800" cy="1219200"/>
          </a:xfrm>
        </p:spPr>
        <p:txBody>
          <a:bodyPr/>
          <a:lstStyle/>
          <a:p>
            <a:pPr algn="l"/>
            <a:r>
              <a:rPr lang="en-US" sz="3200" dirty="0" smtClean="0"/>
              <a:t>To measure current, the current must flow </a:t>
            </a:r>
            <a:r>
              <a:rPr lang="en-US" sz="3200" i="1" dirty="0" smtClean="0"/>
              <a:t>through</a:t>
            </a:r>
            <a:r>
              <a:rPr lang="en-US" sz="3200" dirty="0" smtClean="0"/>
              <a:t> the DMM, </a:t>
            </a:r>
            <a:r>
              <a:rPr lang="en-US" sz="3200" i="1" dirty="0" smtClean="0"/>
              <a:t>and</a:t>
            </a:r>
            <a:r>
              <a:rPr lang="en-US" sz="3200" dirty="0" smtClean="0"/>
              <a:t> the settings must be correct.</a:t>
            </a:r>
            <a:endParaRPr lang="en-US" sz="3200" dirty="0"/>
          </a:p>
        </p:txBody>
      </p:sp>
      <p:pic>
        <p:nvPicPr>
          <p:cNvPr id="3" name="Picture 2" descr="power_supply_DMM_annotat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157" y="1828800"/>
            <a:ext cx="7811686" cy="4572000"/>
          </a:xfrm>
          <a:prstGeom prst="rect">
            <a:avLst/>
          </a:prstGeom>
        </p:spPr>
      </p:pic>
    </p:spTree>
    <p:extLst>
      <p:ext uri="{BB962C8B-B14F-4D97-AF65-F5344CB8AC3E}">
        <p14:creationId xmlns:p14="http://schemas.microsoft.com/office/powerpoint/2010/main" val="106914192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21</a:t>
            </a:fld>
            <a:endParaRPr lang="en-US" dirty="0"/>
          </a:p>
        </p:txBody>
      </p:sp>
      <p:sp>
        <p:nvSpPr>
          <p:cNvPr id="8" name="Rectangle 7"/>
          <p:cNvSpPr/>
          <p:nvPr/>
        </p:nvSpPr>
        <p:spPr>
          <a:xfrm>
            <a:off x="685800" y="2471678"/>
            <a:ext cx="7772400" cy="3457357"/>
          </a:xfrm>
          <a:prstGeom prst="rect">
            <a:avLst/>
          </a:prstGeom>
        </p:spPr>
        <p:txBody>
          <a:bodyPr wrap="square">
            <a:spAutoFit/>
          </a:bodyPr>
          <a:lstStyle/>
          <a:p>
            <a:pPr marL="285750" indent="-285750" eaLnBrk="1" hangingPunct="1">
              <a:spcBef>
                <a:spcPts val="800"/>
              </a:spcBef>
              <a:buFont typeface="Arial" pitchFamily="34" charset="0"/>
              <a:buChar char="•"/>
            </a:pPr>
            <a:r>
              <a:rPr lang="en-US" sz="2400" dirty="0"/>
              <a:t>Keep water away from all electrical equipment except the pump, and do your best to keep the pump motor </a:t>
            </a:r>
            <a:r>
              <a:rPr lang="en-US" sz="2400" dirty="0" smtClean="0"/>
              <a:t>dry.</a:t>
            </a:r>
            <a:endParaRPr lang="en-US" sz="2400" dirty="0"/>
          </a:p>
          <a:p>
            <a:pPr marL="285750" indent="-285750" eaLnBrk="1" hangingPunct="1">
              <a:spcBef>
                <a:spcPts val="800"/>
              </a:spcBef>
              <a:buFont typeface="Arial" pitchFamily="34" charset="0"/>
              <a:buChar char="•"/>
            </a:pPr>
            <a:r>
              <a:rPr lang="en-US" sz="2400" dirty="0" smtClean="0"/>
              <a:t>Don’t </a:t>
            </a:r>
            <a:r>
              <a:rPr lang="en-US" sz="2400" dirty="0"/>
              <a:t>handle the </a:t>
            </a:r>
            <a:r>
              <a:rPr lang="en-US" sz="2400" dirty="0" smtClean="0"/>
              <a:t>power </a:t>
            </a:r>
            <a:r>
              <a:rPr lang="en-US" sz="2400" dirty="0"/>
              <a:t>supply </a:t>
            </a:r>
            <a:r>
              <a:rPr lang="en-US" sz="2400" dirty="0" smtClean="0"/>
              <a:t>or multimeter(s) with </a:t>
            </a:r>
            <a:r>
              <a:rPr lang="en-US" sz="2400" dirty="0"/>
              <a:t>wet hands or wet feet (or when in contact with water)</a:t>
            </a:r>
            <a:r>
              <a:rPr lang="en-US" sz="2400" dirty="0" smtClean="0"/>
              <a:t>.</a:t>
            </a:r>
          </a:p>
          <a:p>
            <a:pPr marL="285750" indent="-285750" eaLnBrk="1" hangingPunct="1">
              <a:spcBef>
                <a:spcPts val="800"/>
              </a:spcBef>
              <a:buFont typeface="Arial" pitchFamily="34" charset="0"/>
              <a:buChar char="•"/>
            </a:pPr>
            <a:r>
              <a:rPr lang="en-US" sz="2400" dirty="0" smtClean="0"/>
              <a:t>Prevent water from splashing onto or near the power supply.</a:t>
            </a:r>
            <a:endParaRPr lang="en-US" sz="2400" dirty="0"/>
          </a:p>
          <a:p>
            <a:pPr marL="285750" indent="-285750" eaLnBrk="1" hangingPunct="1">
              <a:spcBef>
                <a:spcPts val="800"/>
              </a:spcBef>
              <a:buFont typeface="Arial" pitchFamily="34" charset="0"/>
              <a:buChar char="•"/>
            </a:pPr>
            <a:r>
              <a:rPr lang="en-US" sz="2400" dirty="0" smtClean="0"/>
              <a:t>Wipe </a:t>
            </a:r>
            <a:r>
              <a:rPr lang="en-US" sz="2400" dirty="0"/>
              <a:t>up any water that leaks onto the </a:t>
            </a:r>
            <a:r>
              <a:rPr lang="en-US" sz="2400" dirty="0" smtClean="0"/>
              <a:t>floor.</a:t>
            </a:r>
            <a:endParaRPr lang="en-US" sz="2400" dirty="0"/>
          </a:p>
          <a:p>
            <a:pPr marL="285750" indent="-285750" eaLnBrk="1" hangingPunct="1">
              <a:spcBef>
                <a:spcPts val="800"/>
              </a:spcBef>
              <a:buFont typeface="Arial" pitchFamily="34" charset="0"/>
              <a:buChar char="•"/>
            </a:pPr>
            <a:r>
              <a:rPr lang="en-US" sz="2400" dirty="0" smtClean="0"/>
              <a:t>Report </a:t>
            </a:r>
            <a:r>
              <a:rPr lang="en-US" sz="2400" dirty="0"/>
              <a:t>any problems encountered to </a:t>
            </a:r>
            <a:r>
              <a:rPr lang="en-US" sz="2400" dirty="0" smtClean="0"/>
              <a:t>your instructor.</a:t>
            </a:r>
            <a:endParaRPr lang="en-US" sz="2400" dirty="0"/>
          </a:p>
        </p:txBody>
      </p:sp>
      <p:sp>
        <p:nvSpPr>
          <p:cNvPr id="9" name="Rounded Rectangle 8"/>
          <p:cNvSpPr/>
          <p:nvPr/>
        </p:nvSpPr>
        <p:spPr>
          <a:xfrm>
            <a:off x="762000" y="1371600"/>
            <a:ext cx="2514600" cy="838200"/>
          </a:xfrm>
          <a:prstGeom prst="roundRect">
            <a:avLst/>
          </a:prstGeom>
          <a:solidFill>
            <a:srgbClr val="FFFF00"/>
          </a:solidFill>
          <a:ln w="57150">
            <a:solidFill>
              <a:schemeClr val="tx1"/>
            </a:solidFill>
            <a:tailEnd type="none" w="sm"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5400" b="1" dirty="0" smtClean="0">
                <a:solidFill>
                  <a:srgbClr val="C00000"/>
                </a:solidFill>
              </a:rPr>
              <a:t>SAFETY</a:t>
            </a:r>
            <a:endParaRPr lang="en-US" sz="5400" b="1" dirty="0">
              <a:solidFill>
                <a:srgbClr val="C00000"/>
              </a:solidFill>
            </a:endParaRPr>
          </a:p>
        </p:txBody>
      </p:sp>
    </p:spTree>
    <p:extLst>
      <p:ext uri="{BB962C8B-B14F-4D97-AF65-F5344CB8AC3E}">
        <p14:creationId xmlns:p14="http://schemas.microsoft.com/office/powerpoint/2010/main" val="182635448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85900" y="2133600"/>
            <a:ext cx="6172200" cy="1323439"/>
          </a:xfrm>
          <a:prstGeom prst="rect">
            <a:avLst/>
          </a:prstGeom>
          <a:noFill/>
        </p:spPr>
        <p:txBody>
          <a:bodyPr wrap="square" rtlCol="0">
            <a:spAutoFit/>
          </a:bodyPr>
          <a:lstStyle/>
          <a:p>
            <a:r>
              <a:rPr lang="en-US" sz="4000" dirty="0" smtClean="0"/>
              <a:t>Configure the tubing for measuring the pump curve.</a:t>
            </a:r>
            <a:endParaRPr lang="en-US" sz="4000" dirty="0"/>
          </a:p>
        </p:txBody>
      </p:sp>
    </p:spTree>
    <p:extLst>
      <p:ext uri="{BB962C8B-B14F-4D97-AF65-F5344CB8AC3E}">
        <p14:creationId xmlns:p14="http://schemas.microsoft.com/office/powerpoint/2010/main" val="16300096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62000"/>
            <a:ext cx="7772400" cy="914400"/>
          </a:xfrm>
        </p:spPr>
        <p:txBody>
          <a:bodyPr/>
          <a:lstStyle/>
          <a:p>
            <a:pPr algn="l" eaLnBrk="1" hangingPunct="1"/>
            <a:r>
              <a:rPr lang="en-US" sz="2800" dirty="0" smtClean="0">
                <a:latin typeface="+mn-lt"/>
              </a:rPr>
              <a:t>Configure the </a:t>
            </a:r>
            <a:r>
              <a:rPr lang="en-US" sz="2800" dirty="0" smtClean="0">
                <a:latin typeface="+mn-lt"/>
              </a:rPr>
              <a:t>pump, tubing, meter stick, supply pail, and catch basin for the pump curve measurement</a:t>
            </a:r>
            <a:endParaRPr lang="en-US" sz="2800" dirty="0" smtClean="0">
              <a:latin typeface="+mn-lt"/>
            </a:endParaRPr>
          </a:p>
        </p:txBody>
      </p:sp>
      <p:sp>
        <p:nvSpPr>
          <p:cNvPr id="3" name="TextBox 2"/>
          <p:cNvSpPr txBox="1"/>
          <p:nvPr/>
        </p:nvSpPr>
        <p:spPr>
          <a:xfrm>
            <a:off x="762000" y="5370493"/>
            <a:ext cx="7772400" cy="954107"/>
          </a:xfrm>
          <a:prstGeom prst="rect">
            <a:avLst/>
          </a:prstGeom>
          <a:noFill/>
        </p:spPr>
        <p:txBody>
          <a:bodyPr wrap="square" rtlCol="0">
            <a:spAutoFit/>
          </a:bodyPr>
          <a:lstStyle/>
          <a:p>
            <a:pPr marL="1090613" indent="-1090613"/>
            <a:r>
              <a:rPr lang="en-US" sz="2800" dirty="0" smtClean="0"/>
              <a:t>NOTE:	</a:t>
            </a:r>
            <a:r>
              <a:rPr lang="en-US" sz="2800" i="1" dirty="0" smtClean="0">
                <a:latin typeface="Times New Roman"/>
                <a:cs typeface="Times New Roman"/>
              </a:rPr>
              <a:t>h</a:t>
            </a:r>
            <a:r>
              <a:rPr lang="en-US" sz="2800" dirty="0" smtClean="0"/>
              <a:t> is the distance from outlet of the hose </a:t>
            </a:r>
            <a:r>
              <a:rPr lang="en-US" sz="2800" dirty="0" smtClean="0"/>
              <a:t>(top) to </a:t>
            </a:r>
            <a:r>
              <a:rPr lang="en-US" sz="2800" dirty="0" smtClean="0"/>
              <a:t>the free surface in the </a:t>
            </a:r>
            <a:r>
              <a:rPr lang="en-US" sz="2800" dirty="0" smtClean="0"/>
              <a:t>pail (bottom).</a:t>
            </a:r>
            <a:endParaRPr lang="en-US" sz="2800" dirty="0"/>
          </a:p>
        </p:txBody>
      </p:sp>
      <p:pic>
        <p:nvPicPr>
          <p:cNvPr id="4" name="Picture 3" descr="pump_test_curv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60" y="2012800"/>
            <a:ext cx="7939540" cy="3016400"/>
          </a:xfrm>
          <a:prstGeom prst="rect">
            <a:avLst/>
          </a:prstGeom>
        </p:spPr>
      </p:pic>
    </p:spTree>
    <p:extLst>
      <p:ext uri="{BB962C8B-B14F-4D97-AF65-F5344CB8AC3E}">
        <p14:creationId xmlns:p14="http://schemas.microsoft.com/office/powerpoint/2010/main" val="42296730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960438"/>
          </a:xfrm>
        </p:spPr>
        <p:txBody>
          <a:bodyPr/>
          <a:lstStyle/>
          <a:p>
            <a:r>
              <a:rPr lang="en-US" dirty="0" smtClean="0"/>
              <a:t>Preliminary Procedure</a:t>
            </a:r>
            <a:endParaRPr lang="en-US" dirty="0"/>
          </a:p>
        </p:txBody>
      </p:sp>
      <p:sp>
        <p:nvSpPr>
          <p:cNvPr id="4" name="Content Placeholder 3"/>
          <p:cNvSpPr>
            <a:spLocks noGrp="1"/>
          </p:cNvSpPr>
          <p:nvPr>
            <p:ph idx="1"/>
          </p:nvPr>
        </p:nvSpPr>
        <p:spPr>
          <a:xfrm>
            <a:off x="457200" y="1447800"/>
            <a:ext cx="8229600" cy="5029200"/>
          </a:xfrm>
        </p:spPr>
        <p:txBody>
          <a:bodyPr/>
          <a:lstStyle/>
          <a:p>
            <a:pPr marL="514350" indent="-514350">
              <a:buFont typeface="+mj-lt"/>
              <a:buAutoNum type="arabicPeriod"/>
            </a:pPr>
            <a:r>
              <a:rPr lang="en-US" dirty="0" smtClean="0"/>
              <a:t>Fill the supply pail to about one-third of full.</a:t>
            </a:r>
          </a:p>
          <a:p>
            <a:pPr marL="514350" indent="-514350">
              <a:buFont typeface="+mj-lt"/>
              <a:buAutoNum type="arabicPeriod"/>
            </a:pPr>
            <a:r>
              <a:rPr lang="en-US" dirty="0" smtClean="0"/>
              <a:t>IMPORTANT: Align </a:t>
            </a:r>
            <a:r>
              <a:rPr lang="en-US" dirty="0" smtClean="0"/>
              <a:t>the </a:t>
            </a:r>
            <a:r>
              <a:rPr lang="en-US" dirty="0" smtClean="0"/>
              <a:t>bottom of vertical </a:t>
            </a:r>
            <a:r>
              <a:rPr lang="en-US" dirty="0" smtClean="0"/>
              <a:t>scale to the water level in the bucket</a:t>
            </a:r>
            <a:r>
              <a:rPr lang="en-US" dirty="0"/>
              <a:t>.</a:t>
            </a:r>
            <a:endParaRPr lang="en-US" b="1" dirty="0" smtClean="0">
              <a:solidFill>
                <a:srgbClr val="FF0000"/>
              </a:solidFill>
            </a:endParaRPr>
          </a:p>
          <a:p>
            <a:pPr marL="514350" indent="-514350">
              <a:buFont typeface="+mj-lt"/>
              <a:buAutoNum type="arabicPeriod"/>
            </a:pPr>
            <a:r>
              <a:rPr lang="en-US" dirty="0" smtClean="0"/>
              <a:t>IMPORTANT: Set </a:t>
            </a:r>
            <a:r>
              <a:rPr lang="en-US" dirty="0" smtClean="0"/>
              <a:t>the tare weight of the small bucket.</a:t>
            </a:r>
          </a:p>
          <a:p>
            <a:pPr marL="514350" indent="-514350">
              <a:buFont typeface="+mj-lt"/>
              <a:buAutoNum type="arabicPeriod"/>
            </a:pPr>
            <a:r>
              <a:rPr lang="en-US" dirty="0" smtClean="0"/>
              <a:t>Connect the pump </a:t>
            </a:r>
            <a:r>
              <a:rPr lang="en-US" dirty="0" smtClean="0"/>
              <a:t>to the supply pail and exit tube.</a:t>
            </a:r>
          </a:p>
        </p:txBody>
      </p:sp>
      <p:sp>
        <p:nvSpPr>
          <p:cNvPr id="2" name="TextBox 1"/>
          <p:cNvSpPr txBox="1"/>
          <p:nvPr/>
        </p:nvSpPr>
        <p:spPr>
          <a:xfrm>
            <a:off x="2466026" y="5486400"/>
            <a:ext cx="4211948" cy="584776"/>
          </a:xfrm>
          <a:prstGeom prst="rect">
            <a:avLst/>
          </a:prstGeom>
          <a:noFill/>
        </p:spPr>
        <p:txBody>
          <a:bodyPr wrap="none" rtlCol="0">
            <a:spAutoFit/>
          </a:bodyPr>
          <a:lstStyle/>
          <a:p>
            <a:r>
              <a:rPr lang="en-US" sz="3200" i="1" dirty="0" smtClean="0">
                <a:solidFill>
                  <a:srgbClr val="0000FF"/>
                </a:solidFill>
              </a:rPr>
              <a:t>All steps are important!</a:t>
            </a:r>
            <a:endParaRPr lang="en-US" sz="3200" i="1" dirty="0">
              <a:solidFill>
                <a:srgbClr val="0000FF"/>
              </a:solidFill>
            </a:endParaRPr>
          </a:p>
        </p:txBody>
      </p:sp>
    </p:spTree>
    <p:extLst>
      <p:ext uri="{BB962C8B-B14F-4D97-AF65-F5344CB8AC3E}">
        <p14:creationId xmlns:p14="http://schemas.microsoft.com/office/powerpoint/2010/main" val="20997162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l"/>
            <a:r>
              <a:rPr lang="en-US" sz="3200" dirty="0" smtClean="0"/>
              <a:t>Align the vertical scale to the level of</a:t>
            </a:r>
            <a:br>
              <a:rPr lang="en-US" sz="3200" dirty="0" smtClean="0"/>
            </a:br>
            <a:r>
              <a:rPr lang="en-US" sz="3200" dirty="0" smtClean="0"/>
              <a:t>the water surface in the bucket</a:t>
            </a:r>
            <a:endParaRPr lang="en-US" sz="3200" dirty="0"/>
          </a:p>
        </p:txBody>
      </p:sp>
      <p:pic>
        <p:nvPicPr>
          <p:cNvPr id="3" name="Picture 2" descr="water_level_bucke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828800"/>
            <a:ext cx="4355945" cy="4572000"/>
          </a:xfrm>
          <a:prstGeom prst="rect">
            <a:avLst/>
          </a:prstGeom>
        </p:spPr>
      </p:pic>
      <p:pic>
        <p:nvPicPr>
          <p:cNvPr id="4" name="Picture 3" descr="water_level_scale_close-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200400"/>
            <a:ext cx="1683137" cy="3200400"/>
          </a:xfrm>
          <a:prstGeom prst="rect">
            <a:avLst/>
          </a:prstGeom>
        </p:spPr>
      </p:pic>
      <p:sp>
        <p:nvSpPr>
          <p:cNvPr id="5" name="TextBox 4"/>
          <p:cNvSpPr txBox="1"/>
          <p:nvPr/>
        </p:nvSpPr>
        <p:spPr>
          <a:xfrm>
            <a:off x="990600" y="2057400"/>
            <a:ext cx="1981200" cy="369332"/>
          </a:xfrm>
          <a:prstGeom prst="rect">
            <a:avLst/>
          </a:prstGeom>
          <a:noFill/>
        </p:spPr>
        <p:txBody>
          <a:bodyPr wrap="square" rtlCol="0">
            <a:spAutoFit/>
          </a:bodyPr>
          <a:lstStyle/>
          <a:p>
            <a:r>
              <a:rPr lang="en-US" dirty="0" smtClean="0"/>
              <a:t>Adjustment screws</a:t>
            </a:r>
            <a:endParaRPr lang="en-US" dirty="0"/>
          </a:p>
        </p:txBody>
      </p:sp>
      <p:cxnSp>
        <p:nvCxnSpPr>
          <p:cNvPr id="7" name="Straight Arrow Connector 6"/>
          <p:cNvCxnSpPr>
            <a:stCxn id="5" idx="3"/>
          </p:cNvCxnSpPr>
          <p:nvPr/>
        </p:nvCxnSpPr>
        <p:spPr>
          <a:xfrm>
            <a:off x="2971800" y="2242066"/>
            <a:ext cx="838200" cy="43934"/>
          </a:xfrm>
          <a:prstGeom prst="straightConnector1">
            <a:avLst/>
          </a:prstGeom>
          <a:ln w="38100" cmpd="sng">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p:cNvCxnSpPr>
          <p:nvPr/>
        </p:nvCxnSpPr>
        <p:spPr>
          <a:xfrm>
            <a:off x="2971800" y="2242066"/>
            <a:ext cx="838200" cy="805934"/>
          </a:xfrm>
          <a:prstGeom prst="straightConnector1">
            <a:avLst/>
          </a:prstGeom>
          <a:ln w="38100" cmpd="sng">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000" y="5410200"/>
            <a:ext cx="685800" cy="646331"/>
          </a:xfrm>
          <a:prstGeom prst="rect">
            <a:avLst/>
          </a:prstGeom>
          <a:solidFill>
            <a:schemeClr val="bg1"/>
          </a:solidFill>
        </p:spPr>
        <p:txBody>
          <a:bodyPr wrap="square" rtlCol="0">
            <a:spAutoFit/>
          </a:bodyPr>
          <a:lstStyle/>
          <a:p>
            <a:r>
              <a:rPr lang="en-US" dirty="0" smtClean="0"/>
              <a:t>Look</a:t>
            </a:r>
          </a:p>
          <a:p>
            <a:r>
              <a:rPr lang="en-US" dirty="0" smtClean="0"/>
              <a:t>here!</a:t>
            </a:r>
            <a:endParaRPr lang="en-US" dirty="0"/>
          </a:p>
        </p:txBody>
      </p:sp>
      <p:cxnSp>
        <p:nvCxnSpPr>
          <p:cNvPr id="10" name="Straight Arrow Connector 9"/>
          <p:cNvCxnSpPr/>
          <p:nvPr/>
        </p:nvCxnSpPr>
        <p:spPr>
          <a:xfrm flipV="1">
            <a:off x="1143000" y="5682734"/>
            <a:ext cx="685801" cy="32266"/>
          </a:xfrm>
          <a:prstGeom prst="straightConnector1">
            <a:avLst/>
          </a:prstGeom>
          <a:ln w="38100" cmpd="sng">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716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pPr algn="l"/>
            <a:r>
              <a:rPr lang="en-US" sz="3200" dirty="0"/>
              <a:t>Align the vertical scale to the level of</a:t>
            </a:r>
            <a:br>
              <a:rPr lang="en-US" sz="3200" dirty="0"/>
            </a:br>
            <a:r>
              <a:rPr lang="en-US" sz="3200" dirty="0"/>
              <a:t>the water surface in the bucket</a:t>
            </a:r>
          </a:p>
        </p:txBody>
      </p:sp>
      <p:pic>
        <p:nvPicPr>
          <p:cNvPr id="3" name="Picture 2" descr="water_level_scale_close-up_narrow_annotat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905000"/>
            <a:ext cx="4335857" cy="4572000"/>
          </a:xfrm>
          <a:prstGeom prst="rect">
            <a:avLst/>
          </a:prstGeom>
        </p:spPr>
      </p:pic>
      <p:sp>
        <p:nvSpPr>
          <p:cNvPr id="5" name="Rounded Rectangle 4"/>
          <p:cNvSpPr/>
          <p:nvPr/>
        </p:nvSpPr>
        <p:spPr>
          <a:xfrm>
            <a:off x="1981200" y="4495800"/>
            <a:ext cx="1752600" cy="1447800"/>
          </a:xfrm>
          <a:prstGeom prst="roundRect">
            <a:avLst/>
          </a:prstGeom>
          <a:solidFill>
            <a:srgbClr val="FF0000">
              <a:alpha val="24000"/>
            </a:srgbClr>
          </a:solidFill>
          <a:ln w="19050">
            <a:noFill/>
            <a:tailEnd type="non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451650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960438"/>
          </a:xfrm>
        </p:spPr>
        <p:txBody>
          <a:bodyPr/>
          <a:lstStyle/>
          <a:p>
            <a:pPr algn="l"/>
            <a:r>
              <a:rPr lang="en-US" sz="3200" dirty="0" smtClean="0"/>
              <a:t>Use the tare function to cancel the dry weight of the pitcher used to collect water samples.</a:t>
            </a:r>
            <a:endParaRPr lang="en-US" sz="3200" dirty="0"/>
          </a:p>
        </p:txBody>
      </p:sp>
      <p:pic>
        <p:nvPicPr>
          <p:cNvPr id="5" name="Picture 4" descr="scale_tare_no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514600"/>
            <a:ext cx="2743200" cy="3376246"/>
          </a:xfrm>
          <a:prstGeom prst="rect">
            <a:avLst/>
          </a:prstGeom>
        </p:spPr>
      </p:pic>
      <p:pic>
        <p:nvPicPr>
          <p:cNvPr id="6" name="Picture 5" descr="scale_tare_before_cli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700" y="2514600"/>
            <a:ext cx="2743200" cy="3376246"/>
          </a:xfrm>
          <a:prstGeom prst="rect">
            <a:avLst/>
          </a:prstGeom>
        </p:spPr>
      </p:pic>
      <p:pic>
        <p:nvPicPr>
          <p:cNvPr id="7" name="Picture 6" descr="scale_tare_after_clic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2514600"/>
            <a:ext cx="2743200" cy="3376246"/>
          </a:xfrm>
          <a:prstGeom prst="rect">
            <a:avLst/>
          </a:prstGeom>
        </p:spPr>
      </p:pic>
      <p:sp>
        <p:nvSpPr>
          <p:cNvPr id="8" name="TextBox 7"/>
          <p:cNvSpPr txBox="1"/>
          <p:nvPr/>
        </p:nvSpPr>
        <p:spPr>
          <a:xfrm>
            <a:off x="457200" y="5943600"/>
            <a:ext cx="2743200" cy="369332"/>
          </a:xfrm>
          <a:prstGeom prst="rect">
            <a:avLst/>
          </a:prstGeom>
          <a:noFill/>
        </p:spPr>
        <p:txBody>
          <a:bodyPr wrap="square" rtlCol="0">
            <a:spAutoFit/>
          </a:bodyPr>
          <a:lstStyle/>
          <a:p>
            <a:r>
              <a:rPr lang="en-US" dirty="0" smtClean="0"/>
              <a:t>Empty pitcher on the scales</a:t>
            </a:r>
            <a:endParaRPr lang="en-US" dirty="0"/>
          </a:p>
        </p:txBody>
      </p:sp>
      <p:sp>
        <p:nvSpPr>
          <p:cNvPr id="9" name="TextBox 8"/>
          <p:cNvSpPr txBox="1"/>
          <p:nvPr/>
        </p:nvSpPr>
        <p:spPr>
          <a:xfrm>
            <a:off x="3429000" y="5943600"/>
            <a:ext cx="2743200" cy="369332"/>
          </a:xfrm>
          <a:prstGeom prst="rect">
            <a:avLst/>
          </a:prstGeom>
          <a:noFill/>
        </p:spPr>
        <p:txBody>
          <a:bodyPr wrap="square" rtlCol="0">
            <a:spAutoFit/>
          </a:bodyPr>
          <a:lstStyle/>
          <a:p>
            <a:r>
              <a:rPr lang="en-US" dirty="0" smtClean="0"/>
              <a:t>Before clicking “zero”</a:t>
            </a:r>
            <a:endParaRPr lang="en-US" dirty="0"/>
          </a:p>
        </p:txBody>
      </p:sp>
      <p:sp>
        <p:nvSpPr>
          <p:cNvPr id="10" name="TextBox 9"/>
          <p:cNvSpPr txBox="1"/>
          <p:nvPr/>
        </p:nvSpPr>
        <p:spPr>
          <a:xfrm>
            <a:off x="6324600" y="5943600"/>
            <a:ext cx="2743200" cy="369332"/>
          </a:xfrm>
          <a:prstGeom prst="rect">
            <a:avLst/>
          </a:prstGeom>
          <a:noFill/>
        </p:spPr>
        <p:txBody>
          <a:bodyPr wrap="square" rtlCol="0">
            <a:spAutoFit/>
          </a:bodyPr>
          <a:lstStyle/>
          <a:p>
            <a:r>
              <a:rPr lang="en-US" dirty="0" smtClean="0"/>
              <a:t>After clicking “zero”</a:t>
            </a:r>
            <a:endParaRPr lang="en-US" dirty="0"/>
          </a:p>
        </p:txBody>
      </p:sp>
    </p:spTree>
    <p:extLst>
      <p:ext uri="{BB962C8B-B14F-4D97-AF65-F5344CB8AC3E}">
        <p14:creationId xmlns:p14="http://schemas.microsoft.com/office/powerpoint/2010/main" val="396057476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960438"/>
          </a:xfrm>
        </p:spPr>
        <p:txBody>
          <a:bodyPr/>
          <a:lstStyle/>
          <a:p>
            <a:r>
              <a:rPr lang="en-US" dirty="0" smtClean="0"/>
              <a:t>Collecting Data: Basic Ideas</a:t>
            </a:r>
            <a:endParaRPr lang="en-US" dirty="0"/>
          </a:p>
        </p:txBody>
      </p:sp>
      <p:sp>
        <p:nvSpPr>
          <p:cNvPr id="4" name="Content Placeholder 3"/>
          <p:cNvSpPr>
            <a:spLocks noGrp="1"/>
          </p:cNvSpPr>
          <p:nvPr>
            <p:ph idx="1"/>
          </p:nvPr>
        </p:nvSpPr>
        <p:spPr>
          <a:xfrm>
            <a:off x="457200" y="1447800"/>
            <a:ext cx="8229600" cy="5029200"/>
          </a:xfrm>
        </p:spPr>
        <p:txBody>
          <a:bodyPr/>
          <a:lstStyle/>
          <a:p>
            <a:pPr marL="514350" indent="-514350" algn="just">
              <a:buFont typeface="+mj-lt"/>
              <a:buAutoNum type="arabicPeriod"/>
            </a:pPr>
            <a:r>
              <a:rPr lang="en-US" dirty="0" smtClean="0"/>
              <a:t>You choose </a:t>
            </a:r>
            <a:r>
              <a:rPr lang="en-US" i="1" dirty="0" smtClean="0">
                <a:latin typeface="Times New Roman"/>
                <a:cs typeface="Times New Roman"/>
              </a:rPr>
              <a:t>h</a:t>
            </a:r>
            <a:r>
              <a:rPr lang="en-US" dirty="0" smtClean="0"/>
              <a:t>, then measure </a:t>
            </a:r>
            <a:r>
              <a:rPr lang="en-US" i="1" dirty="0" smtClean="0">
                <a:latin typeface="Times New Roman"/>
                <a:cs typeface="Times New Roman"/>
              </a:rPr>
              <a:t>V</a:t>
            </a:r>
            <a:r>
              <a:rPr lang="en-US" dirty="0" smtClean="0"/>
              <a:t>, </a:t>
            </a:r>
            <a:r>
              <a:rPr lang="en-US" i="1" dirty="0" smtClean="0">
                <a:latin typeface="Times New Roman"/>
                <a:cs typeface="Times New Roman"/>
              </a:rPr>
              <a:t>I</a:t>
            </a:r>
            <a:r>
              <a:rPr lang="en-US" dirty="0" smtClean="0"/>
              <a:t>, </a:t>
            </a:r>
            <a:r>
              <a:rPr lang="en-US" dirty="0" smtClean="0">
                <a:latin typeface="Times New Roman"/>
                <a:cs typeface="Times New Roman"/>
              </a:rPr>
              <a:t>∆</a:t>
            </a:r>
            <a:r>
              <a:rPr lang="en-US" i="1" dirty="0" smtClean="0">
                <a:latin typeface="Times New Roman"/>
                <a:cs typeface="Times New Roman"/>
              </a:rPr>
              <a:t>m</a:t>
            </a:r>
            <a:r>
              <a:rPr lang="en-US" dirty="0" smtClean="0"/>
              <a:t> and </a:t>
            </a:r>
            <a:r>
              <a:rPr lang="en-US" dirty="0" smtClean="0">
                <a:latin typeface="Times New Roman"/>
                <a:cs typeface="Times New Roman"/>
              </a:rPr>
              <a:t>∆</a:t>
            </a:r>
            <a:r>
              <a:rPr lang="en-US" i="1" dirty="0" smtClean="0">
                <a:latin typeface="Times New Roman"/>
                <a:cs typeface="Times New Roman"/>
              </a:rPr>
              <a:t>t</a:t>
            </a:r>
            <a:r>
              <a:rPr lang="en-US" dirty="0" smtClean="0"/>
              <a:t> </a:t>
            </a:r>
          </a:p>
          <a:p>
            <a:pPr marL="514350" indent="-514350">
              <a:buFont typeface="+mj-lt"/>
              <a:buAutoNum type="arabicPeriod"/>
            </a:pPr>
            <a:r>
              <a:rPr lang="en-US" dirty="0" smtClean="0"/>
              <a:t>Allow </a:t>
            </a:r>
            <a:r>
              <a:rPr lang="en-US" dirty="0" smtClean="0">
                <a:latin typeface="Times New Roman"/>
                <a:cs typeface="Times New Roman"/>
              </a:rPr>
              <a:t>∆</a:t>
            </a:r>
            <a:r>
              <a:rPr lang="en-US" i="1" dirty="0" smtClean="0">
                <a:latin typeface="Times New Roman"/>
                <a:cs typeface="Times New Roman"/>
              </a:rPr>
              <a:t>t</a:t>
            </a:r>
            <a:r>
              <a:rPr lang="en-US" dirty="0" smtClean="0"/>
              <a:t> of at least 15 seconds.  </a:t>
            </a:r>
            <a:r>
              <a:rPr lang="en-US" dirty="0" smtClean="0">
                <a:solidFill>
                  <a:srgbClr val="0000FF"/>
                </a:solidFill>
              </a:rPr>
              <a:t>Use longer times at low flow rates</a:t>
            </a:r>
            <a:r>
              <a:rPr lang="en-US" dirty="0" smtClean="0"/>
              <a:t>.</a:t>
            </a:r>
          </a:p>
          <a:p>
            <a:pPr marL="514350" indent="-514350">
              <a:buFont typeface="+mj-lt"/>
              <a:buAutoNum type="arabicPeriod"/>
            </a:pPr>
            <a:r>
              <a:rPr lang="en-US" dirty="0" smtClean="0"/>
              <a:t>Use strategic selection of the order of </a:t>
            </a:r>
            <a:r>
              <a:rPr lang="en-US" i="1" dirty="0" smtClean="0">
                <a:latin typeface="Times New Roman"/>
                <a:cs typeface="Times New Roman"/>
              </a:rPr>
              <a:t>h</a:t>
            </a:r>
          </a:p>
          <a:p>
            <a:pPr marL="914400" lvl="1" indent="-514350"/>
            <a:r>
              <a:rPr lang="en-US" dirty="0" smtClean="0"/>
              <a:t>First measure at the extremes:  Find the maximum </a:t>
            </a:r>
            <a:r>
              <a:rPr lang="en-US" i="1" dirty="0">
                <a:latin typeface="Times New Roman"/>
                <a:cs typeface="Times New Roman"/>
              </a:rPr>
              <a:t>h</a:t>
            </a:r>
            <a:r>
              <a:rPr lang="en-US" dirty="0" smtClean="0"/>
              <a:t> first.</a:t>
            </a:r>
          </a:p>
          <a:p>
            <a:pPr marL="914400" lvl="1" indent="-514350"/>
            <a:r>
              <a:rPr lang="en-US" dirty="0" smtClean="0"/>
              <a:t>Fill in the middle of the range in random order</a:t>
            </a:r>
          </a:p>
          <a:p>
            <a:pPr marL="511175" indent="-511175">
              <a:buNone/>
            </a:pPr>
            <a:r>
              <a:rPr lang="en-US" dirty="0"/>
              <a:t>4.	Use multimeters to measure </a:t>
            </a:r>
            <a:r>
              <a:rPr lang="en-US" i="1" dirty="0">
                <a:latin typeface="Times New Roman"/>
                <a:cs typeface="Times New Roman"/>
              </a:rPr>
              <a:t>V</a:t>
            </a:r>
            <a:r>
              <a:rPr lang="en-US" dirty="0"/>
              <a:t> and </a:t>
            </a:r>
            <a:r>
              <a:rPr lang="en-US" i="1" dirty="0">
                <a:latin typeface="Times New Roman"/>
                <a:cs typeface="Times New Roman"/>
              </a:rPr>
              <a:t>I</a:t>
            </a:r>
            <a:r>
              <a:rPr lang="en-US" dirty="0"/>
              <a:t>.</a:t>
            </a:r>
          </a:p>
          <a:p>
            <a:pPr marL="511175" lvl="1" indent="-511175">
              <a:buNone/>
            </a:pPr>
            <a:r>
              <a:rPr lang="en-US" dirty="0"/>
              <a:t>		Do not trust the meters on the power supply </a:t>
            </a:r>
            <a:endParaRPr lang="en-US" dirty="0" smtClean="0"/>
          </a:p>
        </p:txBody>
      </p:sp>
    </p:spTree>
    <p:extLst>
      <p:ext uri="{BB962C8B-B14F-4D97-AF65-F5344CB8AC3E}">
        <p14:creationId xmlns:p14="http://schemas.microsoft.com/office/powerpoint/2010/main" val="34388356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960438"/>
          </a:xfrm>
        </p:spPr>
        <p:txBody>
          <a:bodyPr/>
          <a:lstStyle/>
          <a:p>
            <a:r>
              <a:rPr lang="en-US" dirty="0" smtClean="0"/>
              <a:t>Collecting Data: Basic Ideas (2)</a:t>
            </a:r>
            <a:endParaRPr lang="en-US" dirty="0"/>
          </a:p>
        </p:txBody>
      </p:sp>
      <p:sp>
        <p:nvSpPr>
          <p:cNvPr id="4" name="Content Placeholder 3"/>
          <p:cNvSpPr>
            <a:spLocks noGrp="1"/>
          </p:cNvSpPr>
          <p:nvPr>
            <p:ph idx="1"/>
          </p:nvPr>
        </p:nvSpPr>
        <p:spPr>
          <a:xfrm>
            <a:off x="457200" y="1447800"/>
            <a:ext cx="8305800" cy="5029200"/>
          </a:xfrm>
        </p:spPr>
        <p:txBody>
          <a:bodyPr/>
          <a:lstStyle/>
          <a:p>
            <a:pPr marL="511175" indent="-511175">
              <a:buNone/>
            </a:pPr>
            <a:r>
              <a:rPr lang="en-US" dirty="0" smtClean="0"/>
              <a:t>5.	Do not make physical changes (e.g. changing impellers) during a single data set. If you make changes, start over, but keep your data.</a:t>
            </a:r>
          </a:p>
          <a:p>
            <a:pPr marL="511175" indent="-511175">
              <a:buNone/>
            </a:pPr>
            <a:r>
              <a:rPr lang="en-US" dirty="0" smtClean="0"/>
              <a:t>6.	Do not throw away data. Make notes about suspicious data. Discard measurements only at the analysis stage when you are certain that the data is not valid.</a:t>
            </a:r>
          </a:p>
          <a:p>
            <a:pPr marL="511175" lvl="1" indent="-511175">
              <a:buFont typeface="+mj-lt"/>
              <a:buAutoNum type="arabicPeriod"/>
            </a:pPr>
            <a:endParaRPr lang="en-US" dirty="0"/>
          </a:p>
        </p:txBody>
      </p:sp>
    </p:spTree>
    <p:extLst>
      <p:ext uri="{BB962C8B-B14F-4D97-AF65-F5344CB8AC3E}">
        <p14:creationId xmlns:p14="http://schemas.microsoft.com/office/powerpoint/2010/main" val="14990536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Pump testing in a nutshell</a:t>
            </a:r>
            <a:endParaRPr lang="en-US" dirty="0"/>
          </a:p>
        </p:txBody>
      </p:sp>
      <p:sp>
        <p:nvSpPr>
          <p:cNvPr id="3" name="Content Placeholder 2"/>
          <p:cNvSpPr>
            <a:spLocks noGrp="1"/>
          </p:cNvSpPr>
          <p:nvPr>
            <p:ph idx="1"/>
          </p:nvPr>
        </p:nvSpPr>
        <p:spPr>
          <a:xfrm>
            <a:off x="457200" y="1600200"/>
            <a:ext cx="8382000" cy="4525963"/>
          </a:xfrm>
        </p:spPr>
        <p:txBody>
          <a:bodyPr/>
          <a:lstStyle/>
          <a:p>
            <a:pPr marL="0" indent="0">
              <a:buNone/>
            </a:pPr>
            <a:r>
              <a:rPr lang="en-US" dirty="0" smtClean="0"/>
              <a:t>Prep</a:t>
            </a:r>
          </a:p>
          <a:p>
            <a:pPr marL="914400" lvl="1" indent="-514350">
              <a:buFont typeface="+mj-lt"/>
              <a:buAutoNum type="arabicPeriod"/>
            </a:pPr>
            <a:r>
              <a:rPr lang="en-US" dirty="0" smtClean="0"/>
              <a:t>Make sure the pump works: dry and wet tests.</a:t>
            </a:r>
          </a:p>
          <a:p>
            <a:pPr marL="914400" lvl="1" indent="-514350">
              <a:buFont typeface="+mj-lt"/>
              <a:buAutoNum type="arabicPeriod"/>
            </a:pPr>
            <a:r>
              <a:rPr lang="en-US" dirty="0" smtClean="0"/>
              <a:t>Wire the circuit to measure voltage and current.</a:t>
            </a:r>
          </a:p>
          <a:p>
            <a:pPr marL="914400" lvl="1" indent="-514350">
              <a:buFont typeface="+mj-lt"/>
              <a:buAutoNum type="arabicPeriod"/>
            </a:pPr>
            <a:r>
              <a:rPr lang="en-US" dirty="0" smtClean="0"/>
              <a:t>Configure tubing for the pump test.</a:t>
            </a:r>
          </a:p>
          <a:p>
            <a:pPr marL="0" indent="0">
              <a:buNone/>
            </a:pPr>
            <a:endParaRPr lang="en-US" dirty="0" smtClean="0"/>
          </a:p>
          <a:p>
            <a:pPr marL="0" indent="0">
              <a:buNone/>
            </a:pPr>
            <a:r>
              <a:rPr lang="en-US" dirty="0" smtClean="0"/>
              <a:t>Data Collection</a:t>
            </a:r>
          </a:p>
          <a:p>
            <a:pPr marL="400050" lvl="1" indent="0">
              <a:buNone/>
            </a:pPr>
            <a:r>
              <a:rPr lang="en-US" dirty="0" smtClean="0"/>
              <a:t>Change height of exit tube. Record mass flow rate, voltage and current.</a:t>
            </a:r>
          </a:p>
        </p:txBody>
      </p:sp>
    </p:spTree>
    <p:extLst>
      <p:ext uri="{BB962C8B-B14F-4D97-AF65-F5344CB8AC3E}">
        <p14:creationId xmlns:p14="http://schemas.microsoft.com/office/powerpoint/2010/main" val="39330719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Procedure</a:t>
            </a:r>
            <a:endParaRPr lang="en-US" dirty="0"/>
          </a:p>
        </p:txBody>
      </p:sp>
      <p:sp>
        <p:nvSpPr>
          <p:cNvPr id="3" name="Content Placeholder 2"/>
          <p:cNvSpPr>
            <a:spLocks noGrp="1"/>
          </p:cNvSpPr>
          <p:nvPr>
            <p:ph idx="1"/>
          </p:nvPr>
        </p:nvSpPr>
        <p:spPr>
          <a:xfrm>
            <a:off x="457200" y="1828800"/>
            <a:ext cx="8229600" cy="4572000"/>
          </a:xfrm>
        </p:spPr>
        <p:txBody>
          <a:bodyPr/>
          <a:lstStyle/>
          <a:p>
            <a:pPr marL="514350" indent="-514350">
              <a:buFont typeface="+mj-lt"/>
              <a:buAutoNum type="arabicPeriod"/>
            </a:pPr>
            <a:r>
              <a:rPr lang="en-US" dirty="0" smtClean="0"/>
              <a:t>Empty the collection bucket.</a:t>
            </a:r>
          </a:p>
          <a:p>
            <a:pPr marL="514350" indent="-514350">
              <a:buFont typeface="+mj-lt"/>
              <a:buAutoNum type="arabicPeriod"/>
            </a:pPr>
            <a:r>
              <a:rPr lang="en-US" dirty="0" smtClean="0"/>
              <a:t>Move the exit hose to a selected height</a:t>
            </a:r>
          </a:p>
          <a:p>
            <a:pPr marL="914400" lvl="1" indent="-514350"/>
            <a:r>
              <a:rPr lang="en-US" dirty="0" smtClean="0"/>
              <a:t>Water jet should exit the hose horizontally</a:t>
            </a:r>
          </a:p>
          <a:p>
            <a:pPr marL="514350" indent="-514350">
              <a:buFont typeface="+mj-lt"/>
              <a:buAutoNum type="arabicPeriod"/>
            </a:pPr>
            <a:r>
              <a:rPr lang="en-US" dirty="0" smtClean="0"/>
              <a:t>Start the timer as the collection bucket is moved to capture the water</a:t>
            </a:r>
          </a:p>
          <a:p>
            <a:pPr marL="514350" indent="-514350">
              <a:buFont typeface="+mj-lt"/>
              <a:buAutoNum type="arabicPeriod"/>
            </a:pPr>
            <a:r>
              <a:rPr lang="en-US" dirty="0" smtClean="0"/>
              <a:t>Collect “enough” water</a:t>
            </a:r>
          </a:p>
          <a:p>
            <a:pPr marL="514350" indent="-514350">
              <a:buFont typeface="+mj-lt"/>
              <a:buAutoNum type="arabicPeriod"/>
            </a:pPr>
            <a:r>
              <a:rPr lang="en-US" dirty="0" smtClean="0"/>
              <a:t>Record </a:t>
            </a:r>
            <a:r>
              <a:rPr lang="en-US" i="1" dirty="0" smtClean="0">
                <a:latin typeface="Times New Roman"/>
                <a:cs typeface="Times New Roman"/>
              </a:rPr>
              <a:t>h</a:t>
            </a:r>
            <a:r>
              <a:rPr lang="en-US" dirty="0" smtClean="0"/>
              <a:t>, </a:t>
            </a:r>
            <a:r>
              <a:rPr lang="en-US" dirty="0" smtClean="0">
                <a:latin typeface="Times New Roman"/>
                <a:cs typeface="Times New Roman"/>
              </a:rPr>
              <a:t>∆</a:t>
            </a:r>
            <a:r>
              <a:rPr lang="en-US" i="1" dirty="0" smtClean="0">
                <a:latin typeface="Times New Roman"/>
                <a:cs typeface="Times New Roman"/>
              </a:rPr>
              <a:t>m</a:t>
            </a:r>
            <a:r>
              <a:rPr lang="en-US" dirty="0" smtClean="0"/>
              <a:t>, </a:t>
            </a:r>
            <a:r>
              <a:rPr lang="en-US" dirty="0" smtClean="0">
                <a:latin typeface="Times New Roman"/>
                <a:cs typeface="Times New Roman"/>
              </a:rPr>
              <a:t>∆</a:t>
            </a:r>
            <a:r>
              <a:rPr lang="en-US" i="1" dirty="0" smtClean="0">
                <a:latin typeface="Times New Roman"/>
                <a:cs typeface="Times New Roman"/>
              </a:rPr>
              <a:t>t</a:t>
            </a:r>
            <a:r>
              <a:rPr lang="en-US" dirty="0" smtClean="0"/>
              <a:t>, </a:t>
            </a:r>
            <a:r>
              <a:rPr lang="en-US" i="1" dirty="0" smtClean="0">
                <a:latin typeface="Times New Roman"/>
                <a:cs typeface="Times New Roman"/>
              </a:rPr>
              <a:t>V</a:t>
            </a:r>
            <a:r>
              <a:rPr lang="en-US" dirty="0" smtClean="0"/>
              <a:t> and </a:t>
            </a:r>
            <a:r>
              <a:rPr lang="en-US" i="1" dirty="0" smtClean="0">
                <a:latin typeface="Times New Roman"/>
                <a:cs typeface="Times New Roman"/>
              </a:rPr>
              <a:t>I</a:t>
            </a:r>
          </a:p>
          <a:p>
            <a:pPr marL="514350" indent="-514350">
              <a:buFont typeface="+mj-lt"/>
              <a:buAutoNum type="arabicPeriod"/>
            </a:pPr>
            <a:r>
              <a:rPr lang="en-US" dirty="0" smtClean="0"/>
              <a:t>Repeat for at least 10 settings (10 </a:t>
            </a:r>
            <a:r>
              <a:rPr lang="en-US" i="1" dirty="0" smtClean="0">
                <a:latin typeface="Times New Roman"/>
                <a:cs typeface="Times New Roman"/>
              </a:rPr>
              <a:t>h</a:t>
            </a:r>
            <a:r>
              <a:rPr lang="en-US" dirty="0" smtClean="0"/>
              <a:t> values).</a:t>
            </a:r>
          </a:p>
        </p:txBody>
      </p:sp>
      <p:sp>
        <p:nvSpPr>
          <p:cNvPr id="4" name="TextBox 3"/>
          <p:cNvSpPr txBox="1"/>
          <p:nvPr/>
        </p:nvSpPr>
        <p:spPr>
          <a:xfrm>
            <a:off x="5887616" y="1371600"/>
            <a:ext cx="3276600" cy="928459"/>
          </a:xfrm>
          <a:prstGeom prst="rect">
            <a:avLst/>
          </a:prstGeom>
          <a:noFill/>
        </p:spPr>
        <p:txBody>
          <a:bodyPr wrap="square" rtlCol="0">
            <a:spAutoFit/>
          </a:bodyPr>
          <a:lstStyle/>
          <a:p>
            <a:pPr marL="798513" indent="-798513">
              <a:lnSpc>
                <a:spcPct val="90000"/>
              </a:lnSpc>
            </a:pPr>
            <a:r>
              <a:rPr lang="en-US" sz="2000" i="1" dirty="0" smtClean="0">
                <a:solidFill>
                  <a:schemeClr val="accent1"/>
                </a:solidFill>
              </a:rPr>
              <a:t>Note:	Keep the pump running during these measurements.</a:t>
            </a:r>
            <a:endParaRPr lang="en-US" sz="2000" i="1" dirty="0">
              <a:solidFill>
                <a:schemeClr val="accent1"/>
              </a:solidFill>
            </a:endParaRPr>
          </a:p>
        </p:txBody>
      </p:sp>
    </p:spTree>
    <p:extLst>
      <p:ext uri="{BB962C8B-B14F-4D97-AF65-F5344CB8AC3E}">
        <p14:creationId xmlns:p14="http://schemas.microsoft.com/office/powerpoint/2010/main" val="268911134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Exit tube should be horizontal</a:t>
            </a:r>
            <a:endParaRPr lang="en-US" dirty="0"/>
          </a:p>
        </p:txBody>
      </p:sp>
      <p:pic>
        <p:nvPicPr>
          <p:cNvPr id="5" name="Picture 4" descr="exit_condition_horizont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590800"/>
            <a:ext cx="4114800" cy="3291840"/>
          </a:xfrm>
          <a:prstGeom prst="rect">
            <a:avLst/>
          </a:prstGeom>
        </p:spPr>
      </p:pic>
      <p:pic>
        <p:nvPicPr>
          <p:cNvPr id="6" name="Picture 5" descr="exit_condition_siph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2590800"/>
            <a:ext cx="4114800" cy="3291840"/>
          </a:xfrm>
          <a:prstGeom prst="rect">
            <a:avLst/>
          </a:prstGeom>
        </p:spPr>
      </p:pic>
      <p:sp>
        <p:nvSpPr>
          <p:cNvPr id="7" name="TextBox 6"/>
          <p:cNvSpPr txBox="1"/>
          <p:nvPr/>
        </p:nvSpPr>
        <p:spPr>
          <a:xfrm>
            <a:off x="381000" y="1905000"/>
            <a:ext cx="2362200" cy="523220"/>
          </a:xfrm>
          <a:prstGeom prst="rect">
            <a:avLst/>
          </a:prstGeom>
          <a:noFill/>
        </p:spPr>
        <p:txBody>
          <a:bodyPr wrap="square" rtlCol="0">
            <a:spAutoFit/>
          </a:bodyPr>
          <a:lstStyle/>
          <a:p>
            <a:r>
              <a:rPr lang="en-US" sz="2800" dirty="0" smtClean="0"/>
              <a:t>Like this:</a:t>
            </a:r>
            <a:endParaRPr lang="en-US" sz="2800" dirty="0"/>
          </a:p>
        </p:txBody>
      </p:sp>
      <p:sp>
        <p:nvSpPr>
          <p:cNvPr id="8" name="TextBox 7"/>
          <p:cNvSpPr txBox="1"/>
          <p:nvPr/>
        </p:nvSpPr>
        <p:spPr>
          <a:xfrm>
            <a:off x="4648200" y="1905000"/>
            <a:ext cx="2362200" cy="523220"/>
          </a:xfrm>
          <a:prstGeom prst="rect">
            <a:avLst/>
          </a:prstGeom>
          <a:noFill/>
        </p:spPr>
        <p:txBody>
          <a:bodyPr wrap="square" rtlCol="0">
            <a:spAutoFit/>
          </a:bodyPr>
          <a:lstStyle/>
          <a:p>
            <a:r>
              <a:rPr lang="en-US" sz="2800" dirty="0" smtClean="0"/>
              <a:t>Not like this:</a:t>
            </a:r>
            <a:endParaRPr lang="en-US" sz="2800" dirty="0"/>
          </a:p>
        </p:txBody>
      </p:sp>
    </p:spTree>
    <p:extLst>
      <p:ext uri="{BB962C8B-B14F-4D97-AF65-F5344CB8AC3E}">
        <p14:creationId xmlns:p14="http://schemas.microsoft.com/office/powerpoint/2010/main" val="18619733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sheet</a:t>
            </a:r>
            <a:endParaRPr lang="en-US" dirty="0"/>
          </a:p>
        </p:txBody>
      </p:sp>
      <p:sp>
        <p:nvSpPr>
          <p:cNvPr id="3" name="Content Placeholder 2"/>
          <p:cNvSpPr>
            <a:spLocks noGrp="1"/>
          </p:cNvSpPr>
          <p:nvPr>
            <p:ph idx="1"/>
          </p:nvPr>
        </p:nvSpPr>
        <p:spPr>
          <a:xfrm>
            <a:off x="457200" y="1600201"/>
            <a:ext cx="8229600" cy="1905000"/>
          </a:xfrm>
        </p:spPr>
        <p:txBody>
          <a:bodyPr/>
          <a:lstStyle/>
          <a:p>
            <a:r>
              <a:rPr lang="en-US" dirty="0" smtClean="0"/>
              <a:t>Label the sheet with team members, date, type of impeller (if more than one is used)</a:t>
            </a:r>
          </a:p>
          <a:p>
            <a:r>
              <a:rPr lang="en-US" dirty="0" smtClean="0"/>
              <a:t>Make columns of data for </a:t>
            </a:r>
            <a:r>
              <a:rPr lang="en-US" i="1" dirty="0" smtClean="0">
                <a:latin typeface="Times New Roman"/>
                <a:cs typeface="Times New Roman"/>
              </a:rPr>
              <a:t>h</a:t>
            </a:r>
            <a:r>
              <a:rPr lang="en-US" dirty="0" smtClean="0"/>
              <a:t>, </a:t>
            </a:r>
            <a:r>
              <a:rPr lang="en-US" i="1" dirty="0" smtClean="0">
                <a:latin typeface="Times New Roman"/>
                <a:cs typeface="Times New Roman"/>
              </a:rPr>
              <a:t>V</a:t>
            </a:r>
            <a:r>
              <a:rPr lang="en-US" dirty="0" smtClean="0"/>
              <a:t>, </a:t>
            </a:r>
            <a:r>
              <a:rPr lang="en-US" i="1" dirty="0" smtClean="0">
                <a:latin typeface="Times New Roman"/>
                <a:cs typeface="Times New Roman"/>
              </a:rPr>
              <a:t>I</a:t>
            </a:r>
            <a:r>
              <a:rPr lang="en-US" dirty="0" smtClean="0"/>
              <a:t>, </a:t>
            </a:r>
            <a:r>
              <a:rPr lang="en-US" dirty="0" smtClean="0">
                <a:latin typeface="Times New Roman"/>
                <a:cs typeface="Times New Roman"/>
              </a:rPr>
              <a:t>∆</a:t>
            </a:r>
            <a:r>
              <a:rPr lang="en-US" i="1" dirty="0" smtClean="0">
                <a:latin typeface="Times New Roman"/>
                <a:cs typeface="Times New Roman"/>
              </a:rPr>
              <a:t>m</a:t>
            </a:r>
            <a:r>
              <a:rPr lang="en-US" dirty="0" smtClean="0"/>
              <a:t>, </a:t>
            </a:r>
            <a:r>
              <a:rPr lang="en-US" dirty="0" smtClean="0">
                <a:latin typeface="Times New Roman"/>
                <a:cs typeface="Times New Roman"/>
              </a:rPr>
              <a:t>∆</a:t>
            </a:r>
            <a:r>
              <a:rPr lang="en-US" i="1" dirty="0" smtClean="0">
                <a:latin typeface="Times New Roman"/>
                <a:cs typeface="Times New Roman"/>
              </a:rPr>
              <a:t>t</a:t>
            </a:r>
            <a:r>
              <a:rPr lang="en-US" i="1" dirty="0" smtClean="0"/>
              <a:t>.</a:t>
            </a:r>
            <a:endParaRPr lang="en-US" i="1" dirty="0"/>
          </a:p>
        </p:txBody>
      </p:sp>
      <p:graphicFrame>
        <p:nvGraphicFramePr>
          <p:cNvPr id="4" name="Table 3"/>
          <p:cNvGraphicFramePr>
            <a:graphicFrameLocks noGrp="1"/>
          </p:cNvGraphicFramePr>
          <p:nvPr>
            <p:extLst>
              <p:ext uri="{D42A27DB-BD31-4B8C-83A1-F6EECF244321}">
                <p14:modId xmlns:p14="http://schemas.microsoft.com/office/powerpoint/2010/main" val="3959327701"/>
              </p:ext>
            </p:extLst>
          </p:nvPr>
        </p:nvGraphicFramePr>
        <p:xfrm>
          <a:off x="1371600" y="3581400"/>
          <a:ext cx="6096000" cy="1854200"/>
        </p:xfrm>
        <a:graphic>
          <a:graphicData uri="http://schemas.openxmlformats.org/drawingml/2006/table">
            <a:tbl>
              <a:tblPr firstRow="1" bandRow="1">
                <a:tableStyleId>{2D5ABB26-0587-4C30-8999-92F81FD0307C}</a:tableStyleId>
              </a:tblPr>
              <a:tblGrid>
                <a:gridCol w="1219200"/>
                <a:gridCol w="1219200"/>
                <a:gridCol w="1219200"/>
                <a:gridCol w="1219200"/>
                <a:gridCol w="1219200"/>
              </a:tblGrid>
              <a:tr h="370840">
                <a:tc>
                  <a:txBody>
                    <a:bodyPr/>
                    <a:lstStyle/>
                    <a:p>
                      <a:pPr algn="ctr"/>
                      <a:r>
                        <a:rPr lang="en-US" dirty="0" smtClean="0">
                          <a:latin typeface="Times New Roman"/>
                        </a:rPr>
                        <a:t>h</a:t>
                      </a:r>
                      <a:r>
                        <a:rPr lang="en-US" baseline="0" dirty="0" smtClean="0">
                          <a:latin typeface="Times New Roman"/>
                        </a:rPr>
                        <a:t> (inch)</a:t>
                      </a:r>
                      <a:endParaRPr lang="en-US" dirty="0">
                        <a:latin typeface="Times New Roman"/>
                      </a:endParaRPr>
                    </a:p>
                  </a:txBody>
                  <a:tcPr>
                    <a:lnR w="12700" cap="flat" cmpd="sng" algn="ctr">
                      <a:solidFill>
                        <a:scrgbClr r="0" g="0" b="0"/>
                      </a:solidFill>
                      <a:prstDash val="solid"/>
                      <a:round/>
                      <a:headEnd type="none" w="med" len="med"/>
                      <a:tailEnd type="none" w="med" len="med"/>
                    </a:lnR>
                    <a:lnB w="28575" cap="flat" cmpd="sng" algn="ctr">
                      <a:solidFill>
                        <a:scrgbClr r="0" g="0" b="0"/>
                      </a:solidFill>
                      <a:prstDash val="solid"/>
                      <a:round/>
                      <a:headEnd type="none" w="med" len="med"/>
                      <a:tailEnd type="none" w="med" len="med"/>
                    </a:lnB>
                  </a:tcPr>
                </a:tc>
                <a:tc>
                  <a:txBody>
                    <a:bodyPr/>
                    <a:lstStyle/>
                    <a:p>
                      <a:pPr algn="ctr"/>
                      <a:r>
                        <a:rPr lang="en-US" dirty="0" smtClean="0">
                          <a:latin typeface="Times New Roman"/>
                        </a:rPr>
                        <a:t>V (volts)</a:t>
                      </a:r>
                      <a:endParaRPr lang="en-US" dirty="0">
                        <a:latin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28575" cap="flat" cmpd="sng" algn="ctr">
                      <a:solidFill>
                        <a:scrgbClr r="0" g="0" b="0"/>
                      </a:solidFill>
                      <a:prstDash val="solid"/>
                      <a:round/>
                      <a:headEnd type="none" w="med" len="med"/>
                      <a:tailEnd type="none" w="med" len="med"/>
                    </a:lnB>
                  </a:tcPr>
                </a:tc>
                <a:tc>
                  <a:txBody>
                    <a:bodyPr/>
                    <a:lstStyle/>
                    <a:p>
                      <a:pPr algn="ctr"/>
                      <a:r>
                        <a:rPr lang="en-US" dirty="0" smtClean="0">
                          <a:latin typeface="Times New Roman"/>
                        </a:rPr>
                        <a:t>I</a:t>
                      </a:r>
                      <a:r>
                        <a:rPr lang="en-US" baseline="0" dirty="0" smtClean="0">
                          <a:latin typeface="Times New Roman"/>
                        </a:rPr>
                        <a:t> (amp)</a:t>
                      </a:r>
                      <a:endParaRPr lang="en-US" dirty="0">
                        <a:latin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28575" cap="flat" cmpd="sng" algn="ctr">
                      <a:solidFill>
                        <a:scrgbClr r="0" g="0" b="0"/>
                      </a:solidFill>
                      <a:prstDash val="solid"/>
                      <a:round/>
                      <a:headEnd type="none" w="med" len="med"/>
                      <a:tailEnd type="none" w="med" len="med"/>
                    </a:lnB>
                  </a:tcPr>
                </a:tc>
                <a:tc>
                  <a:txBody>
                    <a:bodyPr/>
                    <a:lstStyle/>
                    <a:p>
                      <a:pPr algn="ctr"/>
                      <a:r>
                        <a:rPr lang="en-US" dirty="0" smtClean="0">
                          <a:latin typeface="Times New Roman"/>
                        </a:rPr>
                        <a:t>∆m (g)</a:t>
                      </a:r>
                      <a:endParaRPr lang="en-US" dirty="0">
                        <a:latin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28575" cap="flat" cmpd="sng" algn="ctr">
                      <a:solidFill>
                        <a:scrgbClr r="0" g="0" b="0"/>
                      </a:solidFill>
                      <a:prstDash val="solid"/>
                      <a:round/>
                      <a:headEnd type="none" w="med" len="med"/>
                      <a:tailEnd type="none" w="med" len="med"/>
                    </a:lnB>
                  </a:tcPr>
                </a:tc>
                <a:tc>
                  <a:txBody>
                    <a:bodyPr/>
                    <a:lstStyle/>
                    <a:p>
                      <a:pPr algn="ctr"/>
                      <a:r>
                        <a:rPr lang="en-US" dirty="0" smtClean="0">
                          <a:latin typeface="Times New Roman"/>
                        </a:rPr>
                        <a:t>∆t (s)</a:t>
                      </a:r>
                      <a:endParaRPr lang="en-US" dirty="0">
                        <a:latin typeface="Times New Roman"/>
                      </a:endParaRPr>
                    </a:p>
                  </a:txBody>
                  <a:tcPr>
                    <a:lnL w="12700" cap="flat" cmpd="sng" algn="ctr">
                      <a:solidFill>
                        <a:scrgbClr r="0" g="0" b="0"/>
                      </a:solidFill>
                      <a:prstDash val="solid"/>
                      <a:round/>
                      <a:headEnd type="none" w="med" len="med"/>
                      <a:tailEnd type="none" w="med" len="med"/>
                    </a:lnL>
                    <a:lnB w="28575" cap="flat" cmpd="sng" algn="ctr">
                      <a:solidFill>
                        <a:scrgbClr r="0" g="0" b="0"/>
                      </a:solidFill>
                      <a:prstDash val="solid"/>
                      <a:round/>
                      <a:headEnd type="none" w="med" len="med"/>
                      <a:tailEnd type="none" w="med" len="med"/>
                    </a:lnB>
                  </a:tcPr>
                </a:tc>
              </a:tr>
              <a:tr h="370840">
                <a:tc>
                  <a:txBody>
                    <a:bodyPr/>
                    <a:lstStyle/>
                    <a:p>
                      <a:endParaRPr lang="en-US" dirty="0">
                        <a:latin typeface="Times New Roman"/>
                      </a:endParaRPr>
                    </a:p>
                  </a:txBody>
                  <a:tcPr>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latin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latin typeface="Times New Roman"/>
                      </a:endParaRPr>
                    </a:p>
                  </a:txBody>
                  <a:tcPr>
                    <a:lnL w="12700" cap="flat" cmpd="sng" algn="ctr">
                      <a:solidFill>
                        <a:scrgbClr r="0" g="0" b="0"/>
                      </a:solidFill>
                      <a:prstDash val="solid"/>
                      <a:round/>
                      <a:headEnd type="none" w="med" len="med"/>
                      <a:tailEnd type="none" w="med" len="med"/>
                    </a:lnL>
                    <a:lnT w="28575"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en-US" dirty="0">
                        <a:latin typeface="Times New Roman"/>
                      </a:endParaRP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latin typeface="Times New Roman"/>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en-US">
                        <a:latin typeface="Times New Roman"/>
                      </a:endParaRP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latin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en-US">
                        <a:latin typeface="Times New Roman"/>
                      </a:endParaRP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a:latin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latin typeface="Times New Roman"/>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TextBox 4"/>
          <p:cNvSpPr txBox="1"/>
          <p:nvPr/>
        </p:nvSpPr>
        <p:spPr>
          <a:xfrm>
            <a:off x="2057400" y="5715000"/>
            <a:ext cx="4876800" cy="923330"/>
          </a:xfrm>
          <a:prstGeom prst="rect">
            <a:avLst/>
          </a:prstGeom>
          <a:noFill/>
        </p:spPr>
        <p:txBody>
          <a:bodyPr wrap="square" rtlCol="0">
            <a:spAutoFit/>
          </a:bodyPr>
          <a:lstStyle/>
          <a:p>
            <a:r>
              <a:rPr lang="en-US" dirty="0" smtClean="0"/>
              <a:t>This is just a sample data sheet. </a:t>
            </a:r>
            <a:r>
              <a:rPr lang="en-US" dirty="0" smtClean="0">
                <a:solidFill>
                  <a:srgbClr val="0000FF"/>
                </a:solidFill>
              </a:rPr>
              <a:t>Make your own version on a full sheet of paper.</a:t>
            </a:r>
            <a:r>
              <a:rPr lang="en-US" dirty="0" smtClean="0"/>
              <a:t> Be prepared to take more data than you will eventually use.</a:t>
            </a:r>
            <a:endParaRPr lang="en-US" dirty="0"/>
          </a:p>
        </p:txBody>
      </p:sp>
    </p:spTree>
    <p:extLst>
      <p:ext uri="{BB962C8B-B14F-4D97-AF65-F5344CB8AC3E}">
        <p14:creationId xmlns:p14="http://schemas.microsoft.com/office/powerpoint/2010/main" val="213587973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85900" y="2133600"/>
            <a:ext cx="6172200" cy="1323439"/>
          </a:xfrm>
          <a:prstGeom prst="rect">
            <a:avLst/>
          </a:prstGeom>
          <a:noFill/>
        </p:spPr>
        <p:txBody>
          <a:bodyPr wrap="square" rtlCol="0">
            <a:spAutoFit/>
          </a:bodyPr>
          <a:lstStyle/>
          <a:p>
            <a:r>
              <a:rPr lang="en-US" sz="4000" dirty="0" smtClean="0"/>
              <a:t>Strategic data </a:t>
            </a:r>
            <a:r>
              <a:rPr lang="en-US" sz="4000" dirty="0" smtClean="0"/>
              <a:t>collection:</a:t>
            </a:r>
          </a:p>
          <a:p>
            <a:endParaRPr lang="en-US" sz="4000" dirty="0"/>
          </a:p>
        </p:txBody>
      </p:sp>
    </p:spTree>
    <p:extLst>
      <p:ext uri="{BB962C8B-B14F-4D97-AF65-F5344CB8AC3E}">
        <p14:creationId xmlns:p14="http://schemas.microsoft.com/office/powerpoint/2010/main" val="347204678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Data Collection</a:t>
            </a:r>
            <a:endParaRPr lang="en-US" dirty="0"/>
          </a:p>
        </p:txBody>
      </p:sp>
      <p:sp>
        <p:nvSpPr>
          <p:cNvPr id="3" name="Content Placeholder 2"/>
          <p:cNvSpPr>
            <a:spLocks noGrp="1"/>
          </p:cNvSpPr>
          <p:nvPr>
            <p:ph idx="1"/>
          </p:nvPr>
        </p:nvSpPr>
        <p:spPr>
          <a:xfrm>
            <a:off x="457200" y="1600200"/>
            <a:ext cx="8382000" cy="4876799"/>
          </a:xfrm>
        </p:spPr>
        <p:txBody>
          <a:bodyPr/>
          <a:lstStyle/>
          <a:p>
            <a:r>
              <a:rPr lang="en-US" dirty="0" smtClean="0"/>
              <a:t>Take data where it matters.</a:t>
            </a:r>
          </a:p>
          <a:p>
            <a:r>
              <a:rPr lang="en-US" dirty="0" smtClean="0"/>
              <a:t>There is no reason to use the same ∆t for each flow rate measurement.</a:t>
            </a:r>
            <a:endParaRPr lang="en-US" dirty="0" smtClean="0"/>
          </a:p>
          <a:p>
            <a:r>
              <a:rPr lang="en-US" dirty="0"/>
              <a:t>The </a:t>
            </a:r>
            <a:r>
              <a:rPr lang="en-US" dirty="0">
                <a:solidFill>
                  <a:srgbClr val="0000FF"/>
                </a:solidFill>
              </a:rPr>
              <a:t>scientifically best</a:t>
            </a:r>
            <a:r>
              <a:rPr lang="en-US" dirty="0"/>
              <a:t> procedure is to </a:t>
            </a:r>
            <a:r>
              <a:rPr lang="en-US" dirty="0" smtClean="0">
                <a:solidFill>
                  <a:srgbClr val="0000FF"/>
                </a:solidFill>
              </a:rPr>
              <a:t>use longer ∆t for lower flow rates</a:t>
            </a:r>
            <a:r>
              <a:rPr lang="en-US" dirty="0" smtClean="0"/>
              <a:t>. </a:t>
            </a:r>
            <a:r>
              <a:rPr lang="en-US" dirty="0"/>
              <a:t>Why?</a:t>
            </a:r>
          </a:p>
          <a:p>
            <a:r>
              <a:rPr lang="en-US" dirty="0" smtClean="0"/>
              <a:t>There is no reason to use even increments of h.</a:t>
            </a:r>
          </a:p>
          <a:p>
            <a:r>
              <a:rPr lang="en-US" dirty="0" smtClean="0"/>
              <a:t>The </a:t>
            </a:r>
            <a:r>
              <a:rPr lang="en-US" dirty="0" smtClean="0">
                <a:solidFill>
                  <a:srgbClr val="0000FF"/>
                </a:solidFill>
              </a:rPr>
              <a:t>scientifically best</a:t>
            </a:r>
            <a:r>
              <a:rPr lang="en-US" dirty="0" smtClean="0"/>
              <a:t> procedure is to </a:t>
            </a:r>
            <a:r>
              <a:rPr lang="en-US" dirty="0" smtClean="0">
                <a:solidFill>
                  <a:srgbClr val="0000FF"/>
                </a:solidFill>
              </a:rPr>
              <a:t>use a random order of h</a:t>
            </a:r>
            <a:r>
              <a:rPr lang="en-US" dirty="0" smtClean="0"/>
              <a:t> values. Why?</a:t>
            </a:r>
            <a:endParaRPr lang="en-US" dirty="0"/>
          </a:p>
        </p:txBody>
      </p:sp>
    </p:spTree>
    <p:extLst>
      <p:ext uri="{BB962C8B-B14F-4D97-AF65-F5344CB8AC3E}">
        <p14:creationId xmlns:p14="http://schemas.microsoft.com/office/powerpoint/2010/main" val="30752713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Naive data collection</a:t>
            </a:r>
            <a:endParaRPr lang="en-US" dirty="0"/>
          </a:p>
        </p:txBody>
      </p:sp>
      <p:sp>
        <p:nvSpPr>
          <p:cNvPr id="4" name="Text Placeholder 3"/>
          <p:cNvSpPr>
            <a:spLocks noGrp="1"/>
          </p:cNvSpPr>
          <p:nvPr>
            <p:ph sz="half" idx="1"/>
          </p:nvPr>
        </p:nvSpPr>
        <p:spPr/>
        <p:txBody>
          <a:bodyPr/>
          <a:lstStyle/>
          <a:p>
            <a:pPr marL="0" indent="0">
              <a:buNone/>
            </a:pPr>
            <a:r>
              <a:rPr lang="en-US" dirty="0" smtClean="0"/>
              <a:t>There is no need to use equal spacing of h values.</a:t>
            </a:r>
          </a:p>
        </p:txBody>
      </p:sp>
      <p:sp>
        <p:nvSpPr>
          <p:cNvPr id="6" name="Text Placeholder 5"/>
          <p:cNvSpPr>
            <a:spLocks noGrp="1"/>
          </p:cNvSpPr>
          <p:nvPr>
            <p:ph sz="half" idx="2"/>
          </p:nvPr>
        </p:nvSpPr>
        <p:spPr/>
        <p:txBody>
          <a:bodyPr/>
          <a:lstStyle/>
          <a:p>
            <a:pPr marL="0" indent="0">
              <a:buNone/>
            </a:pPr>
            <a:r>
              <a:rPr lang="en-US" dirty="0" smtClean="0"/>
              <a:t>There is no need to collect data in order of increasing or decreasing </a:t>
            </a:r>
            <a:r>
              <a:rPr lang="en-US" i="1" dirty="0" smtClean="0">
                <a:latin typeface="Times New Roman"/>
                <a:cs typeface="Times New Roman"/>
              </a:rPr>
              <a:t>h</a:t>
            </a:r>
            <a:r>
              <a:rPr lang="en-US" dirty="0" smtClean="0"/>
              <a:t>. In fact, it’s a bad idea</a:t>
            </a:r>
            <a:endParaRPr lang="en-US" dirty="0"/>
          </a:p>
        </p:txBody>
      </p:sp>
      <p:pic>
        <p:nvPicPr>
          <p:cNvPr id="8" name="Picture 7" descr="pump_curve_data_naive_spacing.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657600"/>
            <a:ext cx="3060700" cy="2311400"/>
          </a:xfrm>
          <a:prstGeom prst="rect">
            <a:avLst/>
          </a:prstGeom>
        </p:spPr>
      </p:pic>
      <p:pic>
        <p:nvPicPr>
          <p:cNvPr id="9" name="Picture 8" descr="pump_curve_data_naive_order.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3581400"/>
            <a:ext cx="3060700" cy="2311400"/>
          </a:xfrm>
          <a:prstGeom prst="rect">
            <a:avLst/>
          </a:prstGeom>
        </p:spPr>
      </p:pic>
      <p:sp>
        <p:nvSpPr>
          <p:cNvPr id="10" name="TextBox 9"/>
          <p:cNvSpPr txBox="1"/>
          <p:nvPr/>
        </p:nvSpPr>
        <p:spPr>
          <a:xfrm>
            <a:off x="6705601" y="3581400"/>
            <a:ext cx="2362200" cy="830997"/>
          </a:xfrm>
          <a:prstGeom prst="rect">
            <a:avLst/>
          </a:prstGeom>
          <a:noFill/>
        </p:spPr>
        <p:txBody>
          <a:bodyPr wrap="square" rtlCol="0">
            <a:spAutoFit/>
          </a:bodyPr>
          <a:lstStyle/>
          <a:p>
            <a:r>
              <a:rPr lang="en-US" sz="1600" b="1" dirty="0" smtClean="0">
                <a:solidFill>
                  <a:srgbClr val="FF0000"/>
                </a:solidFill>
              </a:rPr>
              <a:t>Don’t do it!</a:t>
            </a:r>
          </a:p>
          <a:p>
            <a:r>
              <a:rPr lang="en-US" sz="1600" dirty="0" smtClean="0"/>
              <a:t>Take h values in random </a:t>
            </a:r>
            <a:r>
              <a:rPr lang="en-US" sz="1600" dirty="0" smtClean="0"/>
              <a:t>and</a:t>
            </a:r>
            <a:r>
              <a:rPr lang="en-US" sz="1600" dirty="0" smtClean="0"/>
              <a:t> </a:t>
            </a:r>
            <a:r>
              <a:rPr lang="en-US" sz="1600" dirty="0" smtClean="0"/>
              <a:t>in strategic order.</a:t>
            </a:r>
            <a:endParaRPr lang="en-US" sz="1600" dirty="0"/>
          </a:p>
        </p:txBody>
      </p:sp>
      <p:sp>
        <p:nvSpPr>
          <p:cNvPr id="11" name="TextBox 10"/>
          <p:cNvSpPr txBox="1"/>
          <p:nvPr/>
        </p:nvSpPr>
        <p:spPr>
          <a:xfrm>
            <a:off x="1676400" y="3429000"/>
            <a:ext cx="2362200" cy="584776"/>
          </a:xfrm>
          <a:prstGeom prst="rect">
            <a:avLst/>
          </a:prstGeom>
          <a:noFill/>
        </p:spPr>
        <p:txBody>
          <a:bodyPr wrap="square" rtlCol="0">
            <a:spAutoFit/>
          </a:bodyPr>
          <a:lstStyle/>
          <a:p>
            <a:r>
              <a:rPr lang="en-US" sz="1600" dirty="0" smtClean="0"/>
              <a:t>The </a:t>
            </a:r>
            <a:r>
              <a:rPr lang="en-US" sz="1600" dirty="0"/>
              <a:t>laws of Physics don’t care about equal </a:t>
            </a:r>
            <a:r>
              <a:rPr lang="en-US" sz="1600" dirty="0" smtClean="0">
                <a:latin typeface="Times New Roman"/>
                <a:cs typeface="Times New Roman"/>
              </a:rPr>
              <a:t>∆</a:t>
            </a:r>
            <a:r>
              <a:rPr lang="en-US" sz="1600" i="1" dirty="0" smtClean="0">
                <a:latin typeface="Times New Roman"/>
                <a:cs typeface="Times New Roman"/>
              </a:rPr>
              <a:t>h</a:t>
            </a:r>
            <a:r>
              <a:rPr lang="en-US" sz="1600" dirty="0" smtClean="0"/>
              <a:t>!</a:t>
            </a:r>
            <a:endParaRPr lang="en-US" sz="1600" dirty="0"/>
          </a:p>
        </p:txBody>
      </p:sp>
      <p:sp>
        <p:nvSpPr>
          <p:cNvPr id="3" name="Rectangle 2"/>
          <p:cNvSpPr/>
          <p:nvPr/>
        </p:nvSpPr>
        <p:spPr>
          <a:xfrm>
            <a:off x="1066800" y="5181600"/>
            <a:ext cx="1281909" cy="369332"/>
          </a:xfrm>
          <a:prstGeom prst="rect">
            <a:avLst/>
          </a:prstGeom>
        </p:spPr>
        <p:txBody>
          <a:bodyPr wrap="none">
            <a:spAutoFit/>
          </a:bodyPr>
          <a:lstStyle/>
          <a:p>
            <a:r>
              <a:rPr lang="en-US" b="1" dirty="0">
                <a:solidFill>
                  <a:srgbClr val="FF0000"/>
                </a:solidFill>
              </a:rPr>
              <a:t>Don’t do it!</a:t>
            </a:r>
          </a:p>
        </p:txBody>
      </p:sp>
    </p:spTree>
    <p:extLst>
      <p:ext uri="{BB962C8B-B14F-4D97-AF65-F5344CB8AC3E}">
        <p14:creationId xmlns:p14="http://schemas.microsoft.com/office/powerpoint/2010/main" val="351100133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Strategic data collection</a:t>
            </a:r>
            <a:endParaRPr lang="en-US" dirty="0"/>
          </a:p>
        </p:txBody>
      </p:sp>
      <p:pic>
        <p:nvPicPr>
          <p:cNvPr id="8" name="Picture 7" descr="pump_curve_data_strategic_most_importan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86000"/>
            <a:ext cx="4843305" cy="3657600"/>
          </a:xfrm>
          <a:prstGeom prst="rect">
            <a:avLst/>
          </a:prstGeom>
        </p:spPr>
      </p:pic>
      <p:sp>
        <p:nvSpPr>
          <p:cNvPr id="10" name="TextBox 9"/>
          <p:cNvSpPr txBox="1"/>
          <p:nvPr/>
        </p:nvSpPr>
        <p:spPr>
          <a:xfrm>
            <a:off x="6248400" y="1600200"/>
            <a:ext cx="2514600" cy="2031325"/>
          </a:xfrm>
          <a:prstGeom prst="rect">
            <a:avLst/>
          </a:prstGeom>
          <a:noFill/>
        </p:spPr>
        <p:txBody>
          <a:bodyPr wrap="square" rtlCol="0">
            <a:spAutoFit/>
          </a:bodyPr>
          <a:lstStyle/>
          <a:p>
            <a:r>
              <a:rPr lang="en-US" dirty="0" smtClean="0">
                <a:solidFill>
                  <a:srgbClr val="0000FF"/>
                </a:solidFill>
              </a:rPr>
              <a:t>First</a:t>
            </a:r>
            <a:r>
              <a:rPr lang="en-US" dirty="0" smtClean="0"/>
              <a:t>, establish the range of </a:t>
            </a:r>
            <a:r>
              <a:rPr lang="en-US" i="1" dirty="0" smtClean="0">
                <a:latin typeface="Times New Roman"/>
                <a:cs typeface="Times New Roman"/>
              </a:rPr>
              <a:t>h</a:t>
            </a:r>
            <a:r>
              <a:rPr lang="en-US" dirty="0" smtClean="0"/>
              <a:t> for your pump.</a:t>
            </a:r>
          </a:p>
          <a:p>
            <a:r>
              <a:rPr lang="en-US" dirty="0" smtClean="0"/>
              <a:t>Note that the maximum </a:t>
            </a:r>
            <a:r>
              <a:rPr lang="en-US" i="1" dirty="0">
                <a:latin typeface="Times New Roman"/>
                <a:cs typeface="Times New Roman"/>
              </a:rPr>
              <a:t>h</a:t>
            </a:r>
            <a:r>
              <a:rPr lang="en-US" dirty="0" smtClean="0"/>
              <a:t> may change during the test. Your pump performance will change as you run your pump.</a:t>
            </a:r>
            <a:endParaRPr lang="en-US" dirty="0"/>
          </a:p>
        </p:txBody>
      </p:sp>
    </p:spTree>
    <p:extLst>
      <p:ext uri="{BB962C8B-B14F-4D97-AF65-F5344CB8AC3E}">
        <p14:creationId xmlns:p14="http://schemas.microsoft.com/office/powerpoint/2010/main" val="171376036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mp_curve_data_strategic_next_importan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86000"/>
            <a:ext cx="4843305" cy="3657600"/>
          </a:xfrm>
          <a:prstGeom prst="rect">
            <a:avLst/>
          </a:prstGeom>
        </p:spPr>
      </p:pic>
      <p:sp>
        <p:nvSpPr>
          <p:cNvPr id="7" name="Title 6"/>
          <p:cNvSpPr>
            <a:spLocks noGrp="1"/>
          </p:cNvSpPr>
          <p:nvPr>
            <p:ph type="title"/>
          </p:nvPr>
        </p:nvSpPr>
        <p:spPr/>
        <p:txBody>
          <a:bodyPr/>
          <a:lstStyle/>
          <a:p>
            <a:r>
              <a:rPr lang="en-US" dirty="0" smtClean="0"/>
              <a:t>Strategic data collection</a:t>
            </a:r>
            <a:endParaRPr lang="en-US" dirty="0"/>
          </a:p>
        </p:txBody>
      </p:sp>
      <p:sp>
        <p:nvSpPr>
          <p:cNvPr id="5" name="TextBox 4"/>
          <p:cNvSpPr txBox="1"/>
          <p:nvPr/>
        </p:nvSpPr>
        <p:spPr>
          <a:xfrm>
            <a:off x="6248400" y="1676400"/>
            <a:ext cx="2590800" cy="923330"/>
          </a:xfrm>
          <a:prstGeom prst="rect">
            <a:avLst/>
          </a:prstGeom>
          <a:noFill/>
        </p:spPr>
        <p:txBody>
          <a:bodyPr wrap="square" rtlCol="0">
            <a:spAutoFit/>
          </a:bodyPr>
          <a:lstStyle/>
          <a:p>
            <a:r>
              <a:rPr lang="en-US" dirty="0" smtClean="0"/>
              <a:t>The middle value of </a:t>
            </a:r>
            <a:r>
              <a:rPr lang="en-US" i="1" dirty="0">
                <a:latin typeface="Times New Roman"/>
                <a:cs typeface="Times New Roman"/>
              </a:rPr>
              <a:t>h</a:t>
            </a:r>
            <a:r>
              <a:rPr lang="en-US" dirty="0" smtClean="0"/>
              <a:t> determines the curvature of the data set</a:t>
            </a:r>
            <a:endParaRPr lang="en-US" dirty="0"/>
          </a:p>
        </p:txBody>
      </p:sp>
    </p:spTree>
    <p:extLst>
      <p:ext uri="{BB962C8B-B14F-4D97-AF65-F5344CB8AC3E}">
        <p14:creationId xmlns:p14="http://schemas.microsoft.com/office/powerpoint/2010/main" val="172157621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mp_curve_data_strategic_the_res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86000"/>
            <a:ext cx="4843305" cy="3657600"/>
          </a:xfrm>
          <a:prstGeom prst="rect">
            <a:avLst/>
          </a:prstGeom>
        </p:spPr>
      </p:pic>
      <p:sp>
        <p:nvSpPr>
          <p:cNvPr id="7" name="Title 6"/>
          <p:cNvSpPr>
            <a:spLocks noGrp="1"/>
          </p:cNvSpPr>
          <p:nvPr>
            <p:ph type="title"/>
          </p:nvPr>
        </p:nvSpPr>
        <p:spPr/>
        <p:txBody>
          <a:bodyPr/>
          <a:lstStyle/>
          <a:p>
            <a:r>
              <a:rPr lang="en-US" dirty="0" smtClean="0"/>
              <a:t>Strategic data collection</a:t>
            </a:r>
            <a:endParaRPr lang="en-US" dirty="0"/>
          </a:p>
        </p:txBody>
      </p:sp>
      <p:sp>
        <p:nvSpPr>
          <p:cNvPr id="4" name="TextBox 3"/>
          <p:cNvSpPr txBox="1"/>
          <p:nvPr/>
        </p:nvSpPr>
        <p:spPr>
          <a:xfrm>
            <a:off x="5486400" y="1905000"/>
            <a:ext cx="3048000" cy="1477328"/>
          </a:xfrm>
          <a:prstGeom prst="rect">
            <a:avLst/>
          </a:prstGeom>
          <a:noFill/>
        </p:spPr>
        <p:txBody>
          <a:bodyPr wrap="square" rtlCol="0">
            <a:spAutoFit/>
          </a:bodyPr>
          <a:lstStyle/>
          <a:p>
            <a:r>
              <a:rPr lang="en-US" dirty="0" smtClean="0"/>
              <a:t>Perform the remainder </a:t>
            </a:r>
            <a:r>
              <a:rPr lang="en-US" dirty="0" smtClean="0"/>
              <a:t>of </a:t>
            </a:r>
            <a:r>
              <a:rPr lang="en-US" dirty="0" smtClean="0"/>
              <a:t>the measurements by selecting a </a:t>
            </a:r>
            <a:r>
              <a:rPr lang="en-US" dirty="0" smtClean="0"/>
              <a:t>random order of </a:t>
            </a:r>
            <a:r>
              <a:rPr lang="en-US" i="1" dirty="0">
                <a:latin typeface="Times New Roman"/>
                <a:cs typeface="Times New Roman"/>
              </a:rPr>
              <a:t>h</a:t>
            </a:r>
            <a:r>
              <a:rPr lang="en-US" dirty="0" smtClean="0"/>
              <a:t> values in the range between minimum and maximum </a:t>
            </a:r>
            <a:r>
              <a:rPr lang="en-US" i="1" dirty="0" smtClean="0">
                <a:latin typeface="Times New Roman"/>
                <a:cs typeface="Times New Roman"/>
              </a:rPr>
              <a:t>h.</a:t>
            </a:r>
            <a:endParaRPr lang="en-US" dirty="0"/>
          </a:p>
        </p:txBody>
      </p:sp>
    </p:spTree>
    <p:extLst>
      <p:ext uri="{BB962C8B-B14F-4D97-AF65-F5344CB8AC3E}">
        <p14:creationId xmlns:p14="http://schemas.microsoft.com/office/powerpoint/2010/main" val="145611638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mp_curve_data_strategic_the_res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86000"/>
            <a:ext cx="4843305" cy="3657600"/>
          </a:xfrm>
          <a:prstGeom prst="rect">
            <a:avLst/>
          </a:prstGeom>
        </p:spPr>
      </p:pic>
      <p:sp>
        <p:nvSpPr>
          <p:cNvPr id="7" name="Title 6"/>
          <p:cNvSpPr>
            <a:spLocks noGrp="1"/>
          </p:cNvSpPr>
          <p:nvPr>
            <p:ph type="title"/>
          </p:nvPr>
        </p:nvSpPr>
        <p:spPr/>
        <p:txBody>
          <a:bodyPr/>
          <a:lstStyle/>
          <a:p>
            <a:r>
              <a:rPr lang="en-US" dirty="0" smtClean="0"/>
              <a:t>Strategic data collection</a:t>
            </a:r>
            <a:endParaRPr lang="en-US" dirty="0"/>
          </a:p>
        </p:txBody>
      </p:sp>
      <p:sp>
        <p:nvSpPr>
          <p:cNvPr id="4" name="TextBox 3"/>
          <p:cNvSpPr txBox="1"/>
          <p:nvPr/>
        </p:nvSpPr>
        <p:spPr>
          <a:xfrm>
            <a:off x="4419600" y="1676400"/>
            <a:ext cx="4419600" cy="1477328"/>
          </a:xfrm>
          <a:prstGeom prst="rect">
            <a:avLst/>
          </a:prstGeom>
          <a:noFill/>
        </p:spPr>
        <p:txBody>
          <a:bodyPr wrap="square" rtlCol="0">
            <a:spAutoFit/>
          </a:bodyPr>
          <a:lstStyle/>
          <a:p>
            <a:r>
              <a:rPr lang="en-US" dirty="0" smtClean="0"/>
              <a:t>If the data reduction spreadsheet is created before taking measurements, you can see the pump curve emerge as data is collected. Otherwise, you will have to visualize the data with simple hand sketches.</a:t>
            </a:r>
            <a:endParaRPr lang="en-US" dirty="0"/>
          </a:p>
        </p:txBody>
      </p:sp>
    </p:spTree>
    <p:extLst>
      <p:ext uri="{BB962C8B-B14F-4D97-AF65-F5344CB8AC3E}">
        <p14:creationId xmlns:p14="http://schemas.microsoft.com/office/powerpoint/2010/main" val="28266855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85900" y="2133600"/>
            <a:ext cx="6172200" cy="1323439"/>
          </a:xfrm>
          <a:prstGeom prst="rect">
            <a:avLst/>
          </a:prstGeom>
          <a:noFill/>
        </p:spPr>
        <p:txBody>
          <a:bodyPr wrap="square" rtlCol="0">
            <a:spAutoFit/>
          </a:bodyPr>
          <a:lstStyle/>
          <a:p>
            <a:r>
              <a:rPr lang="en-US" sz="4000" dirty="0" smtClean="0"/>
              <a:t>Make sure the pump works:</a:t>
            </a:r>
          </a:p>
          <a:p>
            <a:r>
              <a:rPr lang="en-US" sz="4000" dirty="0" smtClean="0"/>
              <a:t>	Dry </a:t>
            </a:r>
            <a:r>
              <a:rPr lang="en-US" sz="4000" dirty="0" smtClean="0"/>
              <a:t>and wet tests.</a:t>
            </a:r>
            <a:endParaRPr lang="en-US" sz="4000" dirty="0"/>
          </a:p>
        </p:txBody>
      </p:sp>
    </p:spTree>
    <p:extLst>
      <p:ext uri="{BB962C8B-B14F-4D97-AF65-F5344CB8AC3E}">
        <p14:creationId xmlns:p14="http://schemas.microsoft.com/office/powerpoint/2010/main" val="388424088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results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533276515"/>
              </p:ext>
            </p:extLst>
          </p:nvPr>
        </p:nvGraphicFramePr>
        <p:xfrm>
          <a:off x="304800" y="2207623"/>
          <a:ext cx="43434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1740777263"/>
              </p:ext>
            </p:extLst>
          </p:nvPr>
        </p:nvGraphicFramePr>
        <p:xfrm>
          <a:off x="4953000" y="2207623"/>
          <a:ext cx="4006850" cy="28215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181586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42900" y="1600200"/>
            <a:ext cx="8458200" cy="4525963"/>
          </a:xfrm>
        </p:spPr>
        <p:txBody>
          <a:bodyPr/>
          <a:lstStyle/>
          <a:p>
            <a:r>
              <a:rPr lang="en-US" dirty="0" smtClean="0"/>
              <a:t>Study these slides before coming to lab</a:t>
            </a:r>
          </a:p>
          <a:p>
            <a:r>
              <a:rPr lang="en-US" dirty="0" smtClean="0"/>
              <a:t>Create a data collection sheet (or spreadsheet) before starting the measurements.</a:t>
            </a:r>
          </a:p>
          <a:p>
            <a:r>
              <a:rPr lang="en-US" dirty="0" smtClean="0"/>
              <a:t>Use dry and wet tests to debug your pump before setting up your measurements</a:t>
            </a:r>
          </a:p>
          <a:p>
            <a:r>
              <a:rPr lang="en-US" dirty="0" smtClean="0"/>
              <a:t>Set up the V and I measurements</a:t>
            </a:r>
          </a:p>
          <a:p>
            <a:r>
              <a:rPr lang="en-US" dirty="0" smtClean="0"/>
              <a:t>Take data strategically</a:t>
            </a:r>
            <a:endParaRPr lang="en-US" dirty="0"/>
          </a:p>
        </p:txBody>
      </p:sp>
    </p:spTree>
    <p:extLst>
      <p:ext uri="{BB962C8B-B14F-4D97-AF65-F5344CB8AC3E}">
        <p14:creationId xmlns:p14="http://schemas.microsoft.com/office/powerpoint/2010/main" val="3009652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5</a:t>
            </a:fld>
            <a:endParaRPr lang="en-US" dirty="0"/>
          </a:p>
        </p:txBody>
      </p:sp>
      <p:sp>
        <p:nvSpPr>
          <p:cNvPr id="8" name="Rectangle 7"/>
          <p:cNvSpPr/>
          <p:nvPr/>
        </p:nvSpPr>
        <p:spPr>
          <a:xfrm>
            <a:off x="685800" y="2471678"/>
            <a:ext cx="7772400" cy="3457357"/>
          </a:xfrm>
          <a:prstGeom prst="rect">
            <a:avLst/>
          </a:prstGeom>
        </p:spPr>
        <p:txBody>
          <a:bodyPr wrap="square">
            <a:spAutoFit/>
          </a:bodyPr>
          <a:lstStyle/>
          <a:p>
            <a:pPr marL="285750" indent="-285750" eaLnBrk="1" hangingPunct="1">
              <a:spcBef>
                <a:spcPts val="800"/>
              </a:spcBef>
              <a:buFont typeface="Arial" pitchFamily="34" charset="0"/>
              <a:buChar char="•"/>
            </a:pPr>
            <a:r>
              <a:rPr lang="en-US" sz="2400" dirty="0"/>
              <a:t>Keep water away from all electrical equipment except the pump, and do your best to keep the pump motor </a:t>
            </a:r>
            <a:r>
              <a:rPr lang="en-US" sz="2400" dirty="0" smtClean="0"/>
              <a:t>dry.</a:t>
            </a:r>
            <a:endParaRPr lang="en-US" sz="2400" dirty="0"/>
          </a:p>
          <a:p>
            <a:pPr marL="285750" indent="-285750" eaLnBrk="1" hangingPunct="1">
              <a:spcBef>
                <a:spcPts val="800"/>
              </a:spcBef>
              <a:buFont typeface="Arial" pitchFamily="34" charset="0"/>
              <a:buChar char="•"/>
            </a:pPr>
            <a:r>
              <a:rPr lang="en-US" sz="2400" dirty="0" smtClean="0"/>
              <a:t>Don’t </a:t>
            </a:r>
            <a:r>
              <a:rPr lang="en-US" sz="2400" dirty="0"/>
              <a:t>handle the </a:t>
            </a:r>
            <a:r>
              <a:rPr lang="en-US" sz="2400" dirty="0" smtClean="0"/>
              <a:t>power </a:t>
            </a:r>
            <a:r>
              <a:rPr lang="en-US" sz="2400" dirty="0"/>
              <a:t>supply </a:t>
            </a:r>
            <a:r>
              <a:rPr lang="en-US" sz="2400" dirty="0" smtClean="0"/>
              <a:t>or multimeter(s) with </a:t>
            </a:r>
            <a:r>
              <a:rPr lang="en-US" sz="2400" dirty="0"/>
              <a:t>wet hands or wet feet (or when in contact with water)</a:t>
            </a:r>
            <a:r>
              <a:rPr lang="en-US" sz="2400" dirty="0" smtClean="0"/>
              <a:t>.</a:t>
            </a:r>
          </a:p>
          <a:p>
            <a:pPr marL="285750" indent="-285750" eaLnBrk="1" hangingPunct="1">
              <a:spcBef>
                <a:spcPts val="800"/>
              </a:spcBef>
              <a:buFont typeface="Arial" pitchFamily="34" charset="0"/>
              <a:buChar char="•"/>
            </a:pPr>
            <a:r>
              <a:rPr lang="en-US" sz="2400" dirty="0" smtClean="0"/>
              <a:t>Prevent water from splashing onto or near the power supply.</a:t>
            </a:r>
            <a:endParaRPr lang="en-US" sz="2400" dirty="0"/>
          </a:p>
          <a:p>
            <a:pPr marL="285750" indent="-285750" eaLnBrk="1" hangingPunct="1">
              <a:spcBef>
                <a:spcPts val="800"/>
              </a:spcBef>
              <a:buFont typeface="Arial" pitchFamily="34" charset="0"/>
              <a:buChar char="•"/>
            </a:pPr>
            <a:r>
              <a:rPr lang="en-US" sz="2400" dirty="0" smtClean="0"/>
              <a:t>Wipe </a:t>
            </a:r>
            <a:r>
              <a:rPr lang="en-US" sz="2400" dirty="0"/>
              <a:t>up any water that leaks onto the </a:t>
            </a:r>
            <a:r>
              <a:rPr lang="en-US" sz="2400" dirty="0" smtClean="0"/>
              <a:t>floor.</a:t>
            </a:r>
            <a:endParaRPr lang="en-US" sz="2400" dirty="0"/>
          </a:p>
          <a:p>
            <a:pPr marL="285750" indent="-285750" eaLnBrk="1" hangingPunct="1">
              <a:spcBef>
                <a:spcPts val="800"/>
              </a:spcBef>
              <a:buFont typeface="Arial" pitchFamily="34" charset="0"/>
              <a:buChar char="•"/>
            </a:pPr>
            <a:r>
              <a:rPr lang="en-US" sz="2400" dirty="0" smtClean="0"/>
              <a:t>Report </a:t>
            </a:r>
            <a:r>
              <a:rPr lang="en-US" sz="2400" dirty="0"/>
              <a:t>any problems encountered to </a:t>
            </a:r>
            <a:r>
              <a:rPr lang="en-US" sz="2400" dirty="0" smtClean="0"/>
              <a:t>your instructor.</a:t>
            </a:r>
            <a:endParaRPr lang="en-US" sz="2400" dirty="0"/>
          </a:p>
        </p:txBody>
      </p:sp>
      <p:sp>
        <p:nvSpPr>
          <p:cNvPr id="9" name="Rounded Rectangle 8"/>
          <p:cNvSpPr/>
          <p:nvPr/>
        </p:nvSpPr>
        <p:spPr>
          <a:xfrm>
            <a:off x="762000" y="1371600"/>
            <a:ext cx="2514600" cy="838200"/>
          </a:xfrm>
          <a:prstGeom prst="roundRect">
            <a:avLst/>
          </a:prstGeom>
          <a:solidFill>
            <a:srgbClr val="FFFF00"/>
          </a:solidFill>
          <a:ln w="57150">
            <a:solidFill>
              <a:schemeClr val="tx1"/>
            </a:solidFill>
            <a:tailEnd type="none" w="sm"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5400" b="1" dirty="0" smtClean="0">
                <a:solidFill>
                  <a:srgbClr val="C00000"/>
                </a:solidFill>
              </a:rPr>
              <a:t>SAFETY</a:t>
            </a:r>
            <a:endParaRPr lang="en-US" sz="5400" b="1" dirty="0">
              <a:solidFill>
                <a:srgbClr val="C00000"/>
              </a:solidFill>
            </a:endParaRPr>
          </a:p>
        </p:txBody>
      </p:sp>
    </p:spTree>
    <p:extLst>
      <p:ext uri="{BB962C8B-B14F-4D97-AF65-F5344CB8AC3E}">
        <p14:creationId xmlns:p14="http://schemas.microsoft.com/office/powerpoint/2010/main" val="30877887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772400" cy="762000"/>
          </a:xfrm>
        </p:spPr>
        <p:txBody>
          <a:bodyPr/>
          <a:lstStyle/>
          <a:p>
            <a:pPr eaLnBrk="1" hangingPunct="1"/>
            <a:r>
              <a:rPr lang="en-US" sz="3600" dirty="0" smtClean="0">
                <a:latin typeface="+mn-lt"/>
              </a:rPr>
              <a:t>Dry Test: Make sure the impeller spins</a:t>
            </a:r>
          </a:p>
        </p:txBody>
      </p:sp>
      <p:pic>
        <p:nvPicPr>
          <p:cNvPr id="2" name="Picture 1" descr="pump_test_dr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2057400"/>
            <a:ext cx="5286053" cy="3200400"/>
          </a:xfrm>
          <a:prstGeom prst="rect">
            <a:avLst/>
          </a:prstGeom>
        </p:spPr>
      </p:pic>
      <p:sp>
        <p:nvSpPr>
          <p:cNvPr id="3" name="TextBox 2"/>
          <p:cNvSpPr txBox="1"/>
          <p:nvPr/>
        </p:nvSpPr>
        <p:spPr>
          <a:xfrm>
            <a:off x="2057400" y="5486400"/>
            <a:ext cx="5410200" cy="923330"/>
          </a:xfrm>
          <a:prstGeom prst="rect">
            <a:avLst/>
          </a:prstGeom>
          <a:noFill/>
        </p:spPr>
        <p:txBody>
          <a:bodyPr wrap="square" rtlCol="0">
            <a:spAutoFit/>
          </a:bodyPr>
          <a:lstStyle/>
          <a:p>
            <a:r>
              <a:rPr lang="en-US" dirty="0" smtClean="0"/>
              <a:t>Don’t run your pump too long without water. The purpose of the dry test is to verify that the motor works and that the impeller can rotate freely.</a:t>
            </a:r>
          </a:p>
        </p:txBody>
      </p:sp>
    </p:spTree>
    <p:extLst>
      <p:ext uri="{BB962C8B-B14F-4D97-AF65-F5344CB8AC3E}">
        <p14:creationId xmlns:p14="http://schemas.microsoft.com/office/powerpoint/2010/main" val="12125586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Debugging the dry test</a:t>
            </a:r>
            <a:endParaRPr lang="en-US" dirty="0"/>
          </a:p>
        </p:txBody>
      </p:sp>
      <p:sp>
        <p:nvSpPr>
          <p:cNvPr id="3" name="Content Placeholder 2"/>
          <p:cNvSpPr>
            <a:spLocks noGrp="1"/>
          </p:cNvSpPr>
          <p:nvPr>
            <p:ph idx="1"/>
          </p:nvPr>
        </p:nvSpPr>
        <p:spPr>
          <a:xfrm>
            <a:off x="457200" y="1600201"/>
            <a:ext cx="5257800" cy="1524000"/>
          </a:xfrm>
        </p:spPr>
        <p:txBody>
          <a:bodyPr/>
          <a:lstStyle/>
          <a:p>
            <a:pPr marL="0" indent="0">
              <a:buNone/>
            </a:pPr>
            <a:r>
              <a:rPr lang="en-US" dirty="0" smtClean="0"/>
              <a:t>If the impeller does not spin:</a:t>
            </a:r>
          </a:p>
          <a:p>
            <a:pPr lvl="1"/>
            <a:r>
              <a:rPr lang="en-US" dirty="0" smtClean="0"/>
              <a:t>Is the lid so tight that impeller rubs? If so, loosen the screws holding the lid in place.</a:t>
            </a:r>
          </a:p>
        </p:txBody>
      </p:sp>
      <p:pic>
        <p:nvPicPr>
          <p:cNvPr id="7" name="Picture 6" descr="pump_test_dr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5140" y="1447800"/>
            <a:ext cx="3146460" cy="1905000"/>
          </a:xfrm>
          <a:prstGeom prst="rect">
            <a:avLst/>
          </a:prstGeom>
        </p:spPr>
      </p:pic>
      <p:sp>
        <p:nvSpPr>
          <p:cNvPr id="8" name="Content Placeholder 2"/>
          <p:cNvSpPr txBox="1">
            <a:spLocks/>
          </p:cNvSpPr>
          <p:nvPr/>
        </p:nvSpPr>
        <p:spPr bwMode="auto">
          <a:xfrm>
            <a:off x="457200" y="3505200"/>
            <a:ext cx="8458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Is the motor misaligned? Try wiggling it.</a:t>
            </a:r>
          </a:p>
          <a:p>
            <a:pPr lvl="1"/>
            <a:r>
              <a:rPr lang="en-US" dirty="0" smtClean="0"/>
              <a:t>Are the electrical leads making good contact?</a:t>
            </a:r>
          </a:p>
          <a:p>
            <a:pPr lvl="1"/>
            <a:r>
              <a:rPr lang="en-US" dirty="0" smtClean="0"/>
              <a:t>Is </a:t>
            </a:r>
            <a:r>
              <a:rPr lang="en-US" dirty="0" smtClean="0"/>
              <a:t>the current limit on the power supply exceeded? Increase the current dial</a:t>
            </a:r>
            <a:r>
              <a:rPr lang="en-US" dirty="0" smtClean="0"/>
              <a:t>.</a:t>
            </a:r>
            <a:endParaRPr lang="en-US" dirty="0" smtClean="0"/>
          </a:p>
        </p:txBody>
      </p:sp>
    </p:spTree>
    <p:extLst>
      <p:ext uri="{BB962C8B-B14F-4D97-AF65-F5344CB8AC3E}">
        <p14:creationId xmlns:p14="http://schemas.microsoft.com/office/powerpoint/2010/main" val="11430300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838200"/>
            <a:ext cx="7772400" cy="1066800"/>
          </a:xfrm>
        </p:spPr>
        <p:txBody>
          <a:bodyPr/>
          <a:lstStyle/>
          <a:p>
            <a:pPr marL="2003425" indent="-2003425" algn="l" eaLnBrk="1" hangingPunct="1"/>
            <a:r>
              <a:rPr lang="en-US" sz="3600" dirty="0" smtClean="0">
                <a:latin typeface="+mn-lt"/>
              </a:rPr>
              <a:t>Wet Test:	Make sure the pump can move water.</a:t>
            </a:r>
          </a:p>
        </p:txBody>
      </p:sp>
      <p:pic>
        <p:nvPicPr>
          <p:cNvPr id="3" name="Picture 2" descr="pump_test_we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09800"/>
            <a:ext cx="6013723" cy="3657600"/>
          </a:xfrm>
          <a:prstGeom prst="rect">
            <a:avLst/>
          </a:prstGeom>
        </p:spPr>
      </p:pic>
    </p:spTree>
    <p:extLst>
      <p:ext uri="{BB962C8B-B14F-4D97-AF65-F5344CB8AC3E}">
        <p14:creationId xmlns:p14="http://schemas.microsoft.com/office/powerpoint/2010/main" val="11121512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11"/>
          </p:nvPr>
        </p:nvSpPr>
        <p:spPr>
          <a:xfrm>
            <a:off x="8534400" y="6381750"/>
            <a:ext cx="457200" cy="400050"/>
          </a:xfrm>
        </p:spPr>
        <p:txBody>
          <a:bodyPr/>
          <a:lstStyle/>
          <a:p>
            <a:pPr algn="r"/>
            <a:fld id="{203DF9C2-183C-4A78-BB4C-67AD01B619E4}" type="slidenum">
              <a:rPr lang="en-US"/>
              <a:pPr algn="r"/>
              <a:t>9</a:t>
            </a:fld>
            <a:endParaRPr lang="en-US" dirty="0"/>
          </a:p>
        </p:txBody>
      </p:sp>
      <p:sp>
        <p:nvSpPr>
          <p:cNvPr id="8" name="Rectangle 7"/>
          <p:cNvSpPr/>
          <p:nvPr/>
        </p:nvSpPr>
        <p:spPr>
          <a:xfrm>
            <a:off x="685800" y="2471678"/>
            <a:ext cx="7772400" cy="3457357"/>
          </a:xfrm>
          <a:prstGeom prst="rect">
            <a:avLst/>
          </a:prstGeom>
        </p:spPr>
        <p:txBody>
          <a:bodyPr wrap="square">
            <a:spAutoFit/>
          </a:bodyPr>
          <a:lstStyle/>
          <a:p>
            <a:pPr marL="285750" indent="-285750" eaLnBrk="1" hangingPunct="1">
              <a:spcBef>
                <a:spcPts val="800"/>
              </a:spcBef>
              <a:buFont typeface="Arial" pitchFamily="34" charset="0"/>
              <a:buChar char="•"/>
            </a:pPr>
            <a:r>
              <a:rPr lang="en-US" sz="2400" dirty="0"/>
              <a:t>Keep water away from all electrical equipment except the pump, and do your best to keep the pump motor </a:t>
            </a:r>
            <a:r>
              <a:rPr lang="en-US" sz="2400" dirty="0" smtClean="0"/>
              <a:t>dry.</a:t>
            </a:r>
            <a:endParaRPr lang="en-US" sz="2400" dirty="0"/>
          </a:p>
          <a:p>
            <a:pPr marL="285750" indent="-285750" eaLnBrk="1" hangingPunct="1">
              <a:spcBef>
                <a:spcPts val="800"/>
              </a:spcBef>
              <a:buFont typeface="Arial" pitchFamily="34" charset="0"/>
              <a:buChar char="•"/>
            </a:pPr>
            <a:r>
              <a:rPr lang="en-US" sz="2400" dirty="0" smtClean="0"/>
              <a:t>Don’t </a:t>
            </a:r>
            <a:r>
              <a:rPr lang="en-US" sz="2400" dirty="0"/>
              <a:t>handle the </a:t>
            </a:r>
            <a:r>
              <a:rPr lang="en-US" sz="2400" dirty="0" smtClean="0"/>
              <a:t>power </a:t>
            </a:r>
            <a:r>
              <a:rPr lang="en-US" sz="2400" dirty="0"/>
              <a:t>supply </a:t>
            </a:r>
            <a:r>
              <a:rPr lang="en-US" sz="2400" dirty="0" smtClean="0"/>
              <a:t>or multimeter(s) with </a:t>
            </a:r>
            <a:r>
              <a:rPr lang="en-US" sz="2400" dirty="0"/>
              <a:t>wet hands or wet feet (or when in contact with water)</a:t>
            </a:r>
            <a:r>
              <a:rPr lang="en-US" sz="2400" dirty="0" smtClean="0"/>
              <a:t>.</a:t>
            </a:r>
          </a:p>
          <a:p>
            <a:pPr marL="285750" indent="-285750" eaLnBrk="1" hangingPunct="1">
              <a:spcBef>
                <a:spcPts val="800"/>
              </a:spcBef>
              <a:buFont typeface="Arial" pitchFamily="34" charset="0"/>
              <a:buChar char="•"/>
            </a:pPr>
            <a:r>
              <a:rPr lang="en-US" sz="2400" dirty="0" smtClean="0"/>
              <a:t>Prevent water from splashing onto or near the power supply.</a:t>
            </a:r>
            <a:endParaRPr lang="en-US" sz="2400" dirty="0"/>
          </a:p>
          <a:p>
            <a:pPr marL="285750" indent="-285750" eaLnBrk="1" hangingPunct="1">
              <a:spcBef>
                <a:spcPts val="800"/>
              </a:spcBef>
              <a:buFont typeface="Arial" pitchFamily="34" charset="0"/>
              <a:buChar char="•"/>
            </a:pPr>
            <a:r>
              <a:rPr lang="en-US" sz="2400" dirty="0" smtClean="0"/>
              <a:t>Wipe </a:t>
            </a:r>
            <a:r>
              <a:rPr lang="en-US" sz="2400" dirty="0"/>
              <a:t>up any water that leaks onto the </a:t>
            </a:r>
            <a:r>
              <a:rPr lang="en-US" sz="2400" dirty="0" smtClean="0"/>
              <a:t>floor.</a:t>
            </a:r>
            <a:endParaRPr lang="en-US" sz="2400" dirty="0"/>
          </a:p>
          <a:p>
            <a:pPr marL="285750" indent="-285750" eaLnBrk="1" hangingPunct="1">
              <a:spcBef>
                <a:spcPts val="800"/>
              </a:spcBef>
              <a:buFont typeface="Arial" pitchFamily="34" charset="0"/>
              <a:buChar char="•"/>
            </a:pPr>
            <a:r>
              <a:rPr lang="en-US" sz="2400" dirty="0" smtClean="0"/>
              <a:t>Report </a:t>
            </a:r>
            <a:r>
              <a:rPr lang="en-US" sz="2400" dirty="0"/>
              <a:t>any problems encountered to </a:t>
            </a:r>
            <a:r>
              <a:rPr lang="en-US" sz="2400" dirty="0" smtClean="0"/>
              <a:t>your instructor.</a:t>
            </a:r>
            <a:endParaRPr lang="en-US" sz="2400" dirty="0"/>
          </a:p>
        </p:txBody>
      </p:sp>
      <p:sp>
        <p:nvSpPr>
          <p:cNvPr id="9" name="Rounded Rectangle 8"/>
          <p:cNvSpPr/>
          <p:nvPr/>
        </p:nvSpPr>
        <p:spPr>
          <a:xfrm>
            <a:off x="762000" y="1371600"/>
            <a:ext cx="2514600" cy="838200"/>
          </a:xfrm>
          <a:prstGeom prst="roundRect">
            <a:avLst/>
          </a:prstGeom>
          <a:solidFill>
            <a:srgbClr val="FFFF00"/>
          </a:solidFill>
          <a:ln w="57150">
            <a:solidFill>
              <a:schemeClr val="tx1"/>
            </a:solidFill>
            <a:tailEnd type="none" w="sm" len="med"/>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5400" b="1" dirty="0" smtClean="0">
                <a:solidFill>
                  <a:srgbClr val="C00000"/>
                </a:solidFill>
              </a:rPr>
              <a:t>SAFETY</a:t>
            </a:r>
            <a:endParaRPr lang="en-US" sz="5400" b="1" dirty="0">
              <a:solidFill>
                <a:srgbClr val="C00000"/>
              </a:solidFill>
            </a:endParaRPr>
          </a:p>
        </p:txBody>
      </p:sp>
    </p:spTree>
    <p:extLst>
      <p:ext uri="{BB962C8B-B14F-4D97-AF65-F5344CB8AC3E}">
        <p14:creationId xmlns:p14="http://schemas.microsoft.com/office/powerpoint/2010/main" val="28128799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002060"/>
          </a:solidFill>
          <a:tailEnd type="none" w="sm" len="med"/>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a:solidFill>
            <a:schemeClr val="bg1">
              <a:lumMod val="50000"/>
            </a:schemeClr>
          </a:solidFill>
          <a:headEnd type="none"/>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5125</TotalTime>
  <Words>1390</Words>
  <Application>Microsoft Macintosh PowerPoint</Application>
  <PresentationFormat>On-screen Show (4:3)</PresentationFormat>
  <Paragraphs>166</Paragraphs>
  <Slides>41</Slides>
  <Notes>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Pump Performance Testing</vt:lpstr>
      <vt:lpstr>Goal: Measure the pump curve(s)</vt:lpstr>
      <vt:lpstr>Pump testing in a nutshell</vt:lpstr>
      <vt:lpstr>PowerPoint Presentation</vt:lpstr>
      <vt:lpstr>PowerPoint Presentation</vt:lpstr>
      <vt:lpstr>Dry Test: Make sure the impeller spins</vt:lpstr>
      <vt:lpstr>Debugging the dry test</vt:lpstr>
      <vt:lpstr>Wet Test: Make sure the pump can move water.</vt:lpstr>
      <vt:lpstr>PowerPoint Presentation</vt:lpstr>
      <vt:lpstr>Priming the pump</vt:lpstr>
      <vt:lpstr>Priming the pump</vt:lpstr>
      <vt:lpstr>Priming the pump</vt:lpstr>
      <vt:lpstr>Priming the pump</vt:lpstr>
      <vt:lpstr>Priming the pump</vt:lpstr>
      <vt:lpstr>Debugging the wet test</vt:lpstr>
      <vt:lpstr>PowerPoint Presentation</vt:lpstr>
      <vt:lpstr>Electrical circuit for pump power measurement</vt:lpstr>
      <vt:lpstr>Can you make the connections?</vt:lpstr>
      <vt:lpstr>To measure current, the current must flow through the DMM:  The DMM is in series to measure current</vt:lpstr>
      <vt:lpstr>To measure current, the current must flow through the DMM, and the settings must be correct.</vt:lpstr>
      <vt:lpstr>PowerPoint Presentation</vt:lpstr>
      <vt:lpstr>PowerPoint Presentation</vt:lpstr>
      <vt:lpstr>Configure the pump, tubing, meter stick, supply pail, and catch basin for the pump curve measurement</vt:lpstr>
      <vt:lpstr>Preliminary Procedure</vt:lpstr>
      <vt:lpstr>Align the vertical scale to the level of the water surface in the bucket</vt:lpstr>
      <vt:lpstr>Align the vertical scale to the level of the water surface in the bucket</vt:lpstr>
      <vt:lpstr>Use the tare function to cancel the dry weight of the pitcher used to collect water samples.</vt:lpstr>
      <vt:lpstr>Collecting Data: Basic Ideas</vt:lpstr>
      <vt:lpstr>Collecting Data: Basic Ideas (2)</vt:lpstr>
      <vt:lpstr>Data Collection Procedure</vt:lpstr>
      <vt:lpstr>Exit tube should be horizontal</vt:lpstr>
      <vt:lpstr>Data sheet</vt:lpstr>
      <vt:lpstr>PowerPoint Presentation</vt:lpstr>
      <vt:lpstr>Strategic Data Collection</vt:lpstr>
      <vt:lpstr>Naive data collection</vt:lpstr>
      <vt:lpstr>Strategic data collection</vt:lpstr>
      <vt:lpstr>Strategic data collection</vt:lpstr>
      <vt:lpstr>Strategic data collection</vt:lpstr>
      <vt:lpstr>Strategic data collection</vt:lpstr>
      <vt:lpstr>Sample results</vt:lpstr>
      <vt:lpstr>Summary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with the lab</dc:title>
  <dc:creator>David</dc:creator>
  <cp:lastModifiedBy>Gerald Recktenwald</cp:lastModifiedBy>
  <cp:revision>666</cp:revision>
  <cp:lastPrinted>2011-11-26T20:18:54Z</cp:lastPrinted>
  <dcterms:created xsi:type="dcterms:W3CDTF">2010-11-22T19:22:38Z</dcterms:created>
  <dcterms:modified xsi:type="dcterms:W3CDTF">2012-11-21T08:08:40Z</dcterms:modified>
</cp:coreProperties>
</file>