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5" r:id="rId4"/>
    <p:sldId id="270" r:id="rId5"/>
    <p:sldId id="260" r:id="rId6"/>
    <p:sldId id="263" r:id="rId7"/>
    <p:sldId id="262" r:id="rId8"/>
    <p:sldId id="269" r:id="rId9"/>
    <p:sldId id="259" r:id="rId10"/>
    <p:sldId id="264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E6E6E6"/>
    <a:srgbClr val="996633"/>
    <a:srgbClr val="B97C03"/>
    <a:srgbClr val="FF0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2232" y="-7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9E6A80-3465-A246-9F62-3BEB7A51AF04}" type="datetimeFigureOut">
              <a:rPr lang="en-US"/>
              <a:pPr/>
              <a:t>11/21/12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1386DD-BE66-AE49-BC79-7696C72A32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62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C380E0-0F13-3A4E-B614-D56CD385493D}" type="datetimeFigureOut">
              <a:rPr lang="en-US"/>
              <a:pPr/>
              <a:t>11/21/12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57D70A-3450-B741-B59B-E0AC787A32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47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074DF4-B7C7-2C48-8F3A-B5C1D8FB1768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2011</a:t>
            </a:r>
          </a:p>
          <a:p>
            <a:pPr>
              <a:defRPr/>
            </a:pPr>
            <a:r>
              <a:rPr lang="en-US" dirty="0" smtClean="0"/>
              <a:t>Living with the Lab Faculty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C5EE7-6884-3C4A-A236-E3C0FDF92B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2011</a:t>
            </a:r>
          </a:p>
          <a:p>
            <a:pPr>
              <a:defRPr/>
            </a:pPr>
            <a:r>
              <a:rPr lang="en-US" dirty="0" smtClean="0"/>
              <a:t>Living with the Lab Faculty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E3D5FD-9D4E-7646-8087-494502E6D6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2011</a:t>
            </a:r>
          </a:p>
          <a:p>
            <a:pPr>
              <a:defRPr/>
            </a:pPr>
            <a:r>
              <a:rPr lang="en-US" dirty="0" smtClean="0"/>
              <a:t>Living with the Lab Faculty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D9820E-5D3C-EE44-B362-CD37D30CFB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2011</a:t>
            </a:r>
          </a:p>
          <a:p>
            <a:pPr>
              <a:defRPr/>
            </a:pPr>
            <a:r>
              <a:rPr lang="en-US" dirty="0" smtClean="0"/>
              <a:t>Living with the Lab Faculty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BC71E-29EC-D047-B202-FB338DB39A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2011</a:t>
            </a:r>
          </a:p>
          <a:p>
            <a:pPr>
              <a:defRPr/>
            </a:pPr>
            <a:r>
              <a:rPr lang="en-US" dirty="0" smtClean="0"/>
              <a:t>Living with the Lab Faculty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7CD48-BA47-A546-B770-CDA66C7F47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2011</a:t>
            </a:r>
          </a:p>
          <a:p>
            <a:pPr>
              <a:defRPr/>
            </a:pPr>
            <a:r>
              <a:rPr lang="en-US" dirty="0" smtClean="0"/>
              <a:t>Living with the Lab Faculty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672323-43B3-0A43-AD0B-7A5B4409E7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2011</a:t>
            </a:r>
          </a:p>
          <a:p>
            <a:pPr>
              <a:defRPr/>
            </a:pPr>
            <a:r>
              <a:rPr lang="en-US" dirty="0" smtClean="0"/>
              <a:t>Living with the Lab Faculty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13D399-58DA-8945-9101-FA32041988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2011</a:t>
            </a:r>
          </a:p>
          <a:p>
            <a:pPr>
              <a:defRPr/>
            </a:pPr>
            <a:r>
              <a:rPr lang="en-US" dirty="0" smtClean="0"/>
              <a:t>Living with the Lab Faculty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0A8734-8F32-8544-A38A-0AF83BC9A0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2011</a:t>
            </a:r>
          </a:p>
          <a:p>
            <a:pPr>
              <a:defRPr/>
            </a:pPr>
            <a:r>
              <a:rPr lang="en-US" dirty="0" smtClean="0"/>
              <a:t>Living with the Lab Faculty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84B150-F583-0149-9556-8579FDE08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63FFE8-C64E-F042-AF9A-F138510BF4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2011</a:t>
            </a:r>
          </a:p>
          <a:p>
            <a:pPr>
              <a:defRPr/>
            </a:pPr>
            <a:r>
              <a:rPr lang="en-US" dirty="0" smtClean="0"/>
              <a:t>Living with the Lab Faculty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67A4DD-65E0-9746-84B0-0962772879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2011</a:t>
            </a:r>
          </a:p>
          <a:p>
            <a:pPr>
              <a:defRPr/>
            </a:pPr>
            <a:r>
              <a:rPr lang="en-US" dirty="0" smtClean="0"/>
              <a:t>Living with the Lab Faculty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6C3FCE-022D-2740-A1C4-BC46B2F01D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209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© 2011</a:t>
            </a:r>
          </a:p>
          <a:p>
            <a:pPr>
              <a:defRPr/>
            </a:pPr>
            <a:r>
              <a:rPr lang="en-US" dirty="0" smtClean="0"/>
              <a:t>Living with the Lab Faculty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2D2C5C-36FE-CF4F-9827-EEE57F7D02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156633" y="-67732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dirty="0" smtClean="0">
                <a:solidFill>
                  <a:schemeClr val="accent3">
                    <a:lumMod val="50000"/>
                  </a:schemeClr>
                </a:solidFill>
                <a:latin typeface="Calibri"/>
              </a:rPr>
              <a:t>Living with the Lab</a:t>
            </a:r>
            <a:endParaRPr lang="en-US" sz="1600" b="0" i="1" dirty="0">
              <a:solidFill>
                <a:schemeClr val="accent3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905000" y="101600"/>
            <a:ext cx="152400" cy="152400"/>
          </a:xfrm>
          <a:prstGeom prst="rect">
            <a:avLst/>
          </a:prstGeom>
          <a:solidFill>
            <a:schemeClr val="accent5">
              <a:lumMod val="9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228600"/>
            <a:ext cx="2057400" cy="25400"/>
          </a:xfrm>
          <a:prstGeom prst="line">
            <a:avLst/>
          </a:prstGeom>
          <a:ln w="25400">
            <a:solidFill>
              <a:schemeClr val="accent5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"/>
            <a:ext cx="7772400" cy="14700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2060"/>
                </a:solidFill>
              </a:rPr>
              <a:t>Using </a:t>
            </a:r>
            <a:r>
              <a:rPr lang="en-US" sz="3600" dirty="0" smtClean="0">
                <a:solidFill>
                  <a:srgbClr val="002060"/>
                </a:solidFill>
              </a:rPr>
              <a:t>servos with an Arduino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6019800"/>
            <a:ext cx="64008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EAS 199A     Fall 2011</a:t>
            </a:r>
            <a:endParaRPr lang="en-US" dirty="0"/>
          </a:p>
        </p:txBody>
      </p:sp>
      <p:pic>
        <p:nvPicPr>
          <p:cNvPr id="8" name="Picture 7" descr="pins_and_serv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02435"/>
            <a:ext cx="5730846" cy="5455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r>
              <a:rPr lang="en-US" sz="3600" dirty="0" smtClean="0"/>
              <a:t>Arduino Servo library handles the details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connect servos on pin 9 or pin 10</a:t>
            </a:r>
          </a:p>
          <a:p>
            <a:r>
              <a:rPr lang="en-US" dirty="0" smtClean="0"/>
              <a:t>From the </a:t>
            </a:r>
            <a:r>
              <a:rPr lang="en-US" dirty="0" err="1" smtClean="0"/>
              <a:t>Aduino</a:t>
            </a:r>
            <a:r>
              <a:rPr lang="en-US" dirty="0" smtClean="0"/>
              <a:t> web site: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971800"/>
            <a:ext cx="662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“…use </a:t>
            </a:r>
            <a:r>
              <a:rPr lang="en-US" sz="2400" dirty="0"/>
              <a:t>of the library disables </a:t>
            </a:r>
            <a:r>
              <a:rPr lang="en-US" sz="2400" dirty="0" err="1"/>
              <a:t>analogWrite</a:t>
            </a:r>
            <a:r>
              <a:rPr lang="en-US" sz="2400" dirty="0"/>
              <a:t>() (PWM) functionality on pins 9 and 10, whether or not there is a Servo on those </a:t>
            </a:r>
            <a:r>
              <a:rPr lang="en-US" sz="2400" dirty="0" smtClean="0"/>
              <a:t>pins”</a:t>
            </a:r>
          </a:p>
          <a:p>
            <a:endParaRPr lang="en-US" sz="2400" dirty="0"/>
          </a:p>
          <a:p>
            <a:r>
              <a:rPr lang="en-US" sz="2400" dirty="0"/>
              <a:t>http://</a:t>
            </a:r>
            <a:r>
              <a:rPr lang="en-US" sz="2400" dirty="0" err="1"/>
              <a:t>www.arduino.cc</a:t>
            </a:r>
            <a:r>
              <a:rPr lang="en-US" sz="2400" dirty="0"/>
              <a:t>/en/Reference/Servo</a:t>
            </a:r>
          </a:p>
        </p:txBody>
      </p:sp>
    </p:spTree>
    <p:extLst>
      <p:ext uri="{BB962C8B-B14F-4D97-AF65-F5344CB8AC3E}">
        <p14:creationId xmlns:p14="http://schemas.microsoft.com/office/powerpoint/2010/main" val="3920590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components of the Servo Library</a:t>
            </a:r>
          </a:p>
          <a:p>
            <a:pPr lvl="1"/>
            <a:r>
              <a:rPr lang="en-US" dirty="0" smtClean="0"/>
              <a:t>Create the servo object</a:t>
            </a:r>
          </a:p>
          <a:p>
            <a:pPr marL="914400" lvl="2" indent="0">
              <a:buNone/>
            </a:pPr>
            <a:r>
              <a:rPr lang="en-US" sz="1800" dirty="0">
                <a:latin typeface="Courier"/>
                <a:cs typeface="Courier"/>
              </a:rPr>
              <a:t>S</a:t>
            </a:r>
            <a:r>
              <a:rPr lang="en-US" sz="1800" dirty="0" smtClean="0">
                <a:latin typeface="Courier"/>
                <a:cs typeface="Courier"/>
              </a:rPr>
              <a:t>ervo </a:t>
            </a:r>
            <a:r>
              <a:rPr lang="en-US" sz="1800" dirty="0" err="1" smtClean="0">
                <a:latin typeface="Courier"/>
                <a:cs typeface="Courier"/>
              </a:rPr>
              <a:t>my_servo_object</a:t>
            </a:r>
            <a:r>
              <a:rPr lang="en-US" sz="1800" dirty="0" smtClean="0">
                <a:latin typeface="Courier"/>
                <a:cs typeface="Courier"/>
              </a:rPr>
              <a:t>;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Attach the object</a:t>
            </a:r>
          </a:p>
          <a:p>
            <a:pPr marL="914400" lvl="2" indent="0">
              <a:buNone/>
            </a:pPr>
            <a:r>
              <a:rPr lang="en-US" sz="1800" dirty="0" err="1" smtClean="0">
                <a:latin typeface="Courier"/>
                <a:cs typeface="Courier"/>
              </a:rPr>
              <a:t>my_servo_object.attach</a:t>
            </a:r>
            <a:r>
              <a:rPr lang="en-US" sz="1800" dirty="0" smtClean="0">
                <a:latin typeface="Courier"/>
                <a:cs typeface="Courier"/>
              </a:rPr>
              <a:t>(</a:t>
            </a:r>
            <a:r>
              <a:rPr lang="en-US" sz="1800" dirty="0" err="1" smtClean="0">
                <a:latin typeface="Courier"/>
                <a:cs typeface="Courier"/>
              </a:rPr>
              <a:t>servo_pin</a:t>
            </a:r>
            <a:r>
              <a:rPr lang="en-US" sz="1800" dirty="0" smtClean="0">
                <a:latin typeface="Courier"/>
                <a:cs typeface="Courier"/>
              </a:rPr>
              <a:t>)</a:t>
            </a:r>
            <a:r>
              <a:rPr lang="en-US" sz="1800" dirty="0" smtClean="0">
                <a:latin typeface="Courier"/>
                <a:cs typeface="Courier"/>
              </a:rPr>
              <a:t>;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Send control signal</a:t>
            </a:r>
          </a:p>
          <a:p>
            <a:pPr marL="914400" lvl="2" indent="0">
              <a:buNone/>
            </a:pPr>
            <a:r>
              <a:rPr lang="en-US" sz="1800" dirty="0" err="1" smtClean="0">
                <a:latin typeface="Courier"/>
                <a:cs typeface="Courier"/>
              </a:rPr>
              <a:t>my_servo_object.write</a:t>
            </a:r>
            <a:r>
              <a:rPr lang="en-US" sz="1800" dirty="0" smtClean="0">
                <a:latin typeface="Courier"/>
                <a:cs typeface="Courier"/>
              </a:rPr>
              <a:t>(</a:t>
            </a:r>
            <a:r>
              <a:rPr lang="en-US" sz="1800" dirty="0" err="1" smtClean="0">
                <a:latin typeface="Courier"/>
                <a:cs typeface="Courier"/>
              </a:rPr>
              <a:t>pos</a:t>
            </a:r>
            <a:r>
              <a:rPr lang="en-US" sz="1800" dirty="0" smtClean="0">
                <a:latin typeface="Courier"/>
                <a:cs typeface="Courier"/>
              </a:rPr>
              <a:t>);</a:t>
            </a:r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45086" y="2590800"/>
            <a:ext cx="744438" cy="304800"/>
          </a:xfrm>
          <a:prstGeom prst="rect">
            <a:avLst/>
          </a:prstGeom>
          <a:solidFill>
            <a:schemeClr val="accent5">
              <a:lumMod val="9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Arduino Servo library handles the details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5999" y="2590800"/>
            <a:ext cx="2082101" cy="3048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47800" y="3810000"/>
            <a:ext cx="2082101" cy="3048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5029200"/>
            <a:ext cx="2082101" cy="3048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343400" y="2895600"/>
            <a:ext cx="1066800" cy="4572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10200" y="3048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 of the object is like a variable name.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343400" y="4114800"/>
            <a:ext cx="1066800" cy="381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10200" y="42672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"/>
                <a:cs typeface="Courier"/>
              </a:rPr>
              <a:t>attach</a:t>
            </a:r>
            <a:r>
              <a:rPr lang="en-US" dirty="0" smtClean="0"/>
              <a:t> and </a:t>
            </a:r>
            <a:r>
              <a:rPr lang="en-US" sz="1600" dirty="0" smtClean="0">
                <a:latin typeface="Courier"/>
                <a:cs typeface="Courier"/>
              </a:rPr>
              <a:t>write</a:t>
            </a:r>
            <a:r>
              <a:rPr lang="en-US" dirty="0" smtClean="0"/>
              <a:t> are pre-defined methods that act on the servo object.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267200" y="4495800"/>
            <a:ext cx="1143000" cy="533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657600" y="3810000"/>
            <a:ext cx="862901" cy="30480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57601" y="5029200"/>
            <a:ext cx="685800" cy="30480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90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Modified version of the sweep function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93027" y="1219200"/>
            <a:ext cx="8404865" cy="5447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"/>
                <a:cs typeface="Courier"/>
              </a:rPr>
              <a:t>//  File:  </a:t>
            </a:r>
            <a:r>
              <a:rPr lang="en-US" sz="1200" dirty="0" err="1">
                <a:latin typeface="Courier"/>
                <a:cs typeface="Courier"/>
              </a:rPr>
              <a:t>sweep_variable_wait</a:t>
            </a:r>
            <a:endParaRPr lang="en-US" sz="1200" dirty="0">
              <a:latin typeface="Courier"/>
              <a:cs typeface="Courier"/>
            </a:endParaRPr>
          </a:p>
          <a:p>
            <a:r>
              <a:rPr lang="en-US" sz="1200" dirty="0">
                <a:latin typeface="Courier"/>
                <a:cs typeface="Courier"/>
              </a:rPr>
              <a:t>//  </a:t>
            </a:r>
          </a:p>
          <a:p>
            <a:r>
              <a:rPr lang="en-US" sz="1200" dirty="0">
                <a:latin typeface="Courier"/>
                <a:cs typeface="Courier"/>
              </a:rPr>
              <a:t>//  Modified version of Sweep by BARRAGAN &lt;http://</a:t>
            </a:r>
            <a:r>
              <a:rPr lang="en-US" sz="1200" dirty="0" err="1">
                <a:latin typeface="Courier"/>
                <a:cs typeface="Courier"/>
              </a:rPr>
              <a:t>barraganstudio.com</a:t>
            </a:r>
            <a:r>
              <a:rPr lang="en-US" sz="1200" dirty="0">
                <a:latin typeface="Courier"/>
                <a:cs typeface="Courier"/>
              </a:rPr>
              <a:t>&gt; </a:t>
            </a:r>
          </a:p>
          <a:p>
            <a:r>
              <a:rPr lang="en-US" sz="1200" dirty="0">
                <a:latin typeface="Courier"/>
                <a:cs typeface="Courier"/>
              </a:rPr>
              <a:t>//  Use variable </a:t>
            </a:r>
            <a:r>
              <a:rPr lang="en-US" sz="1200" dirty="0" err="1">
                <a:latin typeface="Courier"/>
                <a:cs typeface="Courier"/>
              </a:rPr>
              <a:t>dtwait</a:t>
            </a:r>
            <a:r>
              <a:rPr lang="en-US" sz="1200" dirty="0">
                <a:latin typeface="Courier"/>
                <a:cs typeface="Courier"/>
              </a:rPr>
              <a:t> to make the speed of sweep </a:t>
            </a:r>
            <a:r>
              <a:rPr lang="en-US" sz="1200" dirty="0" err="1">
                <a:latin typeface="Courier"/>
                <a:cs typeface="Courier"/>
              </a:rPr>
              <a:t>aparent</a:t>
            </a:r>
            <a:endParaRPr lang="en-US" sz="1200" dirty="0">
              <a:latin typeface="Courier"/>
              <a:cs typeface="Courier"/>
            </a:endParaRPr>
          </a:p>
          <a:p>
            <a:endParaRPr lang="en-US" sz="1200" dirty="0">
              <a:latin typeface="Courier"/>
              <a:cs typeface="Courier"/>
            </a:endParaRPr>
          </a:p>
          <a:p>
            <a:r>
              <a:rPr lang="en-US" sz="1200" dirty="0">
                <a:latin typeface="Courier"/>
                <a:cs typeface="Courier"/>
              </a:rPr>
              <a:t>#include &lt;</a:t>
            </a:r>
            <a:r>
              <a:rPr lang="en-US" sz="1200" dirty="0" err="1">
                <a:latin typeface="Courier"/>
                <a:cs typeface="Courier"/>
              </a:rPr>
              <a:t>Servo.h</a:t>
            </a:r>
            <a:r>
              <a:rPr lang="en-US" sz="1200" dirty="0" smtClean="0">
                <a:latin typeface="Courier"/>
                <a:cs typeface="Courier"/>
              </a:rPr>
              <a:t>&gt;   // Make code in </a:t>
            </a:r>
            <a:r>
              <a:rPr lang="en-US" sz="1200" dirty="0" err="1" smtClean="0">
                <a:latin typeface="Courier"/>
                <a:cs typeface="Courier"/>
              </a:rPr>
              <a:t>Servo.h</a:t>
            </a:r>
            <a:r>
              <a:rPr lang="en-US" sz="1200" dirty="0" smtClean="0">
                <a:latin typeface="Courier"/>
                <a:cs typeface="Courier"/>
              </a:rPr>
              <a:t> available to this sketch </a:t>
            </a:r>
            <a:endParaRPr lang="en-US" sz="1200" dirty="0">
              <a:latin typeface="Courier"/>
              <a:cs typeface="Courier"/>
            </a:endParaRPr>
          </a:p>
          <a:p>
            <a:r>
              <a:rPr lang="en-US" sz="1200" dirty="0">
                <a:latin typeface="Courier"/>
                <a:cs typeface="Courier"/>
              </a:rPr>
              <a:t> </a:t>
            </a:r>
          </a:p>
          <a:p>
            <a:r>
              <a:rPr lang="en-US" sz="1200" dirty="0">
                <a:latin typeface="Courier"/>
                <a:cs typeface="Courier"/>
              </a:rPr>
              <a:t>Servo </a:t>
            </a:r>
            <a:r>
              <a:rPr lang="en-US" sz="1200" dirty="0" err="1">
                <a:latin typeface="Courier"/>
                <a:cs typeface="Courier"/>
              </a:rPr>
              <a:t>myservo</a:t>
            </a:r>
            <a:r>
              <a:rPr lang="en-US" sz="1200" dirty="0">
                <a:latin typeface="Courier"/>
                <a:cs typeface="Courier"/>
              </a:rPr>
              <a:t>;    </a:t>
            </a:r>
            <a:r>
              <a:rPr lang="en-US" sz="1200" dirty="0" smtClean="0">
                <a:latin typeface="Courier"/>
                <a:cs typeface="Courier"/>
              </a:rPr>
              <a:t>   /</a:t>
            </a:r>
            <a:r>
              <a:rPr lang="en-US" sz="1200" dirty="0">
                <a:latin typeface="Courier"/>
                <a:cs typeface="Courier"/>
              </a:rPr>
              <a:t>/ Create servo object called "</a:t>
            </a:r>
            <a:r>
              <a:rPr lang="en-US" sz="1200" dirty="0" err="1">
                <a:latin typeface="Courier"/>
                <a:cs typeface="Courier"/>
              </a:rPr>
              <a:t>myservo</a:t>
            </a:r>
            <a:r>
              <a:rPr lang="en-US" sz="1200" dirty="0">
                <a:latin typeface="Courier"/>
                <a:cs typeface="Courier"/>
              </a:rPr>
              <a:t>" </a:t>
            </a:r>
          </a:p>
          <a:p>
            <a:r>
              <a:rPr lang="en-US" sz="1200" dirty="0" err="1">
                <a:latin typeface="Courier"/>
                <a:cs typeface="Courier"/>
              </a:rPr>
              <a:t>int</a:t>
            </a:r>
            <a:r>
              <a:rPr lang="en-US" sz="1200" dirty="0">
                <a:latin typeface="Courier"/>
                <a:cs typeface="Courier"/>
              </a:rPr>
              <a:t> </a:t>
            </a:r>
            <a:r>
              <a:rPr lang="en-US" sz="1200" dirty="0" err="1">
                <a:latin typeface="Courier"/>
                <a:cs typeface="Courier"/>
              </a:rPr>
              <a:t>servo_pin</a:t>
            </a:r>
            <a:r>
              <a:rPr lang="en-US" sz="1200" dirty="0">
                <a:latin typeface="Courier"/>
                <a:cs typeface="Courier"/>
              </a:rPr>
              <a:t>=9;  </a:t>
            </a:r>
            <a:r>
              <a:rPr lang="en-US" sz="1200" dirty="0" smtClean="0">
                <a:latin typeface="Courier"/>
                <a:cs typeface="Courier"/>
              </a:rPr>
              <a:t>   /</a:t>
            </a:r>
            <a:r>
              <a:rPr lang="en-US" sz="1200" dirty="0">
                <a:latin typeface="Courier"/>
                <a:cs typeface="Courier"/>
              </a:rPr>
              <a:t>/ </a:t>
            </a:r>
            <a:r>
              <a:rPr lang="en-US" sz="1200" dirty="0" smtClean="0">
                <a:latin typeface="Courier"/>
                <a:cs typeface="Courier"/>
              </a:rPr>
              <a:t>The servo </a:t>
            </a:r>
            <a:r>
              <a:rPr lang="en-US" sz="1200" dirty="0">
                <a:latin typeface="Courier"/>
                <a:cs typeface="Courier"/>
              </a:rPr>
              <a:t>must be attached to pin 9 or pin 10  </a:t>
            </a:r>
          </a:p>
          <a:p>
            <a:r>
              <a:rPr lang="en-US" sz="1200" dirty="0">
                <a:latin typeface="Courier"/>
                <a:cs typeface="Courier"/>
              </a:rPr>
              <a:t> </a:t>
            </a:r>
          </a:p>
          <a:p>
            <a:r>
              <a:rPr lang="en-US" sz="1200" dirty="0">
                <a:latin typeface="Courier"/>
                <a:cs typeface="Courier"/>
              </a:rPr>
              <a:t>void setup() </a:t>
            </a:r>
          </a:p>
          <a:p>
            <a:r>
              <a:rPr lang="en-US" sz="1200" dirty="0">
                <a:latin typeface="Courier"/>
                <a:cs typeface="Courier"/>
              </a:rPr>
              <a:t>{ </a:t>
            </a:r>
          </a:p>
          <a:p>
            <a:r>
              <a:rPr lang="en-US" sz="1200" dirty="0">
                <a:latin typeface="Courier"/>
                <a:cs typeface="Courier"/>
              </a:rPr>
              <a:t>  </a:t>
            </a:r>
            <a:r>
              <a:rPr lang="en-US" sz="1200" dirty="0" err="1">
                <a:latin typeface="Courier"/>
                <a:cs typeface="Courier"/>
              </a:rPr>
              <a:t>myservo.attach</a:t>
            </a:r>
            <a:r>
              <a:rPr lang="en-US" sz="1200" dirty="0">
                <a:latin typeface="Courier"/>
                <a:cs typeface="Courier"/>
              </a:rPr>
              <a:t>(</a:t>
            </a:r>
            <a:r>
              <a:rPr lang="en-US" sz="1200" dirty="0" err="1">
                <a:latin typeface="Courier"/>
                <a:cs typeface="Courier"/>
              </a:rPr>
              <a:t>servo_pin</a:t>
            </a:r>
            <a:r>
              <a:rPr lang="en-US" sz="1200" dirty="0">
                <a:latin typeface="Courier"/>
                <a:cs typeface="Courier"/>
              </a:rPr>
              <a:t>);  </a:t>
            </a:r>
            <a:r>
              <a:rPr lang="en-US" sz="1200" dirty="0" smtClean="0">
                <a:latin typeface="Courier"/>
                <a:cs typeface="Courier"/>
              </a:rPr>
              <a:t> /</a:t>
            </a:r>
            <a:r>
              <a:rPr lang="en-US" sz="1200" dirty="0">
                <a:latin typeface="Courier"/>
                <a:cs typeface="Courier"/>
              </a:rPr>
              <a:t>/ attaches the servo pin to </a:t>
            </a:r>
            <a:r>
              <a:rPr lang="en-US" sz="1200" dirty="0" err="1" smtClean="0">
                <a:latin typeface="Courier"/>
                <a:cs typeface="Courier"/>
              </a:rPr>
              <a:t>myservo</a:t>
            </a:r>
            <a:r>
              <a:rPr lang="en-US" sz="1200" dirty="0" smtClean="0">
                <a:latin typeface="Courier"/>
                <a:cs typeface="Courier"/>
              </a:rPr>
              <a:t> </a:t>
            </a:r>
            <a:r>
              <a:rPr lang="en-US" sz="1200" dirty="0">
                <a:latin typeface="Courier"/>
                <a:cs typeface="Courier"/>
              </a:rPr>
              <a:t>object </a:t>
            </a:r>
          </a:p>
          <a:p>
            <a:r>
              <a:rPr lang="en-US" sz="1200" dirty="0">
                <a:latin typeface="Courier"/>
                <a:cs typeface="Courier"/>
              </a:rPr>
              <a:t>} </a:t>
            </a:r>
          </a:p>
          <a:p>
            <a:endParaRPr lang="en-US" sz="1200" dirty="0">
              <a:latin typeface="Courier"/>
              <a:cs typeface="Courier"/>
            </a:endParaRPr>
          </a:p>
          <a:p>
            <a:r>
              <a:rPr lang="en-US" sz="1200" dirty="0">
                <a:latin typeface="Courier"/>
                <a:cs typeface="Courier"/>
              </a:rPr>
              <a:t>void loop() </a:t>
            </a:r>
          </a:p>
          <a:p>
            <a:r>
              <a:rPr lang="en-US" sz="1200" dirty="0">
                <a:latin typeface="Courier"/>
                <a:cs typeface="Courier"/>
              </a:rPr>
              <a:t>{ </a:t>
            </a:r>
          </a:p>
          <a:p>
            <a:r>
              <a:rPr lang="en-US" sz="1200" dirty="0">
                <a:latin typeface="Courier"/>
                <a:cs typeface="Courier"/>
              </a:rPr>
              <a:t>  </a:t>
            </a:r>
            <a:r>
              <a:rPr lang="en-US" sz="1200" dirty="0" err="1">
                <a:latin typeface="Courier"/>
                <a:cs typeface="Courier"/>
              </a:rPr>
              <a:t>int</a:t>
            </a:r>
            <a:r>
              <a:rPr lang="en-US" sz="1200" dirty="0">
                <a:latin typeface="Courier"/>
                <a:cs typeface="Courier"/>
              </a:rPr>
              <a:t> </a:t>
            </a:r>
            <a:r>
              <a:rPr lang="en-US" sz="1200" dirty="0" err="1">
                <a:latin typeface="Courier"/>
                <a:cs typeface="Courier"/>
              </a:rPr>
              <a:t>pos</a:t>
            </a:r>
            <a:r>
              <a:rPr lang="en-US" sz="1200" dirty="0">
                <a:latin typeface="Courier"/>
                <a:cs typeface="Courier"/>
              </a:rPr>
              <a:t> = 0;    </a:t>
            </a:r>
            <a:r>
              <a:rPr lang="en-US" sz="1200" dirty="0" smtClean="0">
                <a:latin typeface="Courier"/>
                <a:cs typeface="Courier"/>
              </a:rPr>
              <a:t>      /</a:t>
            </a:r>
            <a:r>
              <a:rPr lang="en-US" sz="1200" dirty="0">
                <a:latin typeface="Courier"/>
                <a:cs typeface="Courier"/>
              </a:rPr>
              <a:t>/ variable to store the servo position </a:t>
            </a:r>
          </a:p>
          <a:p>
            <a:r>
              <a:rPr lang="en-US" sz="1200" dirty="0">
                <a:latin typeface="Courier"/>
                <a:cs typeface="Courier"/>
              </a:rPr>
              <a:t>  </a:t>
            </a:r>
            <a:r>
              <a:rPr lang="en-US" sz="1200" dirty="0" err="1">
                <a:latin typeface="Courier"/>
                <a:cs typeface="Courier"/>
              </a:rPr>
              <a:t>int</a:t>
            </a:r>
            <a:r>
              <a:rPr lang="en-US" sz="1200" dirty="0">
                <a:latin typeface="Courier"/>
                <a:cs typeface="Courier"/>
              </a:rPr>
              <a:t> </a:t>
            </a:r>
            <a:r>
              <a:rPr lang="en-US" sz="1200" dirty="0" err="1">
                <a:latin typeface="Courier"/>
                <a:cs typeface="Courier"/>
              </a:rPr>
              <a:t>dtwait</a:t>
            </a:r>
            <a:r>
              <a:rPr lang="en-US" sz="1200" dirty="0">
                <a:latin typeface="Courier"/>
                <a:cs typeface="Courier"/>
              </a:rPr>
              <a:t>=15;   </a:t>
            </a:r>
            <a:r>
              <a:rPr lang="en-US" sz="1200" dirty="0" smtClean="0">
                <a:latin typeface="Courier"/>
                <a:cs typeface="Courier"/>
              </a:rPr>
              <a:t>     /</a:t>
            </a:r>
            <a:r>
              <a:rPr lang="en-US" sz="1200" dirty="0">
                <a:latin typeface="Courier"/>
                <a:cs typeface="Courier"/>
              </a:rPr>
              <a:t>/ duration of wait at the end of each step</a:t>
            </a:r>
          </a:p>
          <a:p>
            <a:r>
              <a:rPr lang="en-US" sz="1200" dirty="0">
                <a:latin typeface="Courier"/>
                <a:cs typeface="Courier"/>
              </a:rPr>
              <a:t>  </a:t>
            </a:r>
          </a:p>
          <a:p>
            <a:r>
              <a:rPr lang="en-US" sz="1200" dirty="0">
                <a:latin typeface="Courier"/>
                <a:cs typeface="Courier"/>
              </a:rPr>
              <a:t>  for(</a:t>
            </a:r>
            <a:r>
              <a:rPr lang="en-US" sz="1200" dirty="0" err="1">
                <a:latin typeface="Courier"/>
                <a:cs typeface="Courier"/>
              </a:rPr>
              <a:t>pos</a:t>
            </a:r>
            <a:r>
              <a:rPr lang="en-US" sz="1200" dirty="0">
                <a:latin typeface="Courier"/>
                <a:cs typeface="Courier"/>
              </a:rPr>
              <a:t> = 0; </a:t>
            </a:r>
            <a:r>
              <a:rPr lang="en-US" sz="1200" dirty="0" err="1">
                <a:latin typeface="Courier"/>
                <a:cs typeface="Courier"/>
              </a:rPr>
              <a:t>pos</a:t>
            </a:r>
            <a:r>
              <a:rPr lang="en-US" sz="1200" dirty="0">
                <a:latin typeface="Courier"/>
                <a:cs typeface="Courier"/>
              </a:rPr>
              <a:t> &lt; 180; </a:t>
            </a:r>
            <a:r>
              <a:rPr lang="en-US" sz="1200" dirty="0" err="1">
                <a:latin typeface="Courier"/>
                <a:cs typeface="Courier"/>
              </a:rPr>
              <a:t>pos</a:t>
            </a:r>
            <a:r>
              <a:rPr lang="en-US" sz="1200" dirty="0">
                <a:latin typeface="Courier"/>
                <a:cs typeface="Courier"/>
              </a:rPr>
              <a:t> += 1) </a:t>
            </a:r>
            <a:r>
              <a:rPr lang="en-US" sz="1200" dirty="0" smtClean="0">
                <a:latin typeface="Courier"/>
                <a:cs typeface="Courier"/>
              </a:rPr>
              <a:t>{ </a:t>
            </a:r>
          </a:p>
          <a:p>
            <a:r>
              <a:rPr lang="en-US" sz="1200" dirty="0" smtClean="0">
                <a:latin typeface="Courier"/>
                <a:cs typeface="Courier"/>
              </a:rPr>
              <a:t>    </a:t>
            </a:r>
            <a:r>
              <a:rPr lang="en-US" sz="1200" dirty="0" err="1" smtClean="0">
                <a:latin typeface="Courier"/>
                <a:cs typeface="Courier"/>
              </a:rPr>
              <a:t>myservo.write</a:t>
            </a:r>
            <a:r>
              <a:rPr lang="en-US" sz="1200" dirty="0" smtClean="0">
                <a:latin typeface="Courier"/>
                <a:cs typeface="Courier"/>
              </a:rPr>
              <a:t>(</a:t>
            </a:r>
            <a:r>
              <a:rPr lang="en-US" sz="1200" dirty="0" err="1" smtClean="0">
                <a:latin typeface="Courier"/>
                <a:cs typeface="Courier"/>
              </a:rPr>
              <a:t>pos</a:t>
            </a:r>
            <a:r>
              <a:rPr lang="en-US" sz="1200" dirty="0" smtClean="0">
                <a:latin typeface="Courier"/>
                <a:cs typeface="Courier"/>
              </a:rPr>
              <a:t>);               // Move to position in variable '</a:t>
            </a:r>
            <a:r>
              <a:rPr lang="en-US" sz="1200" dirty="0" err="1" smtClean="0">
                <a:latin typeface="Courier"/>
                <a:cs typeface="Courier"/>
              </a:rPr>
              <a:t>pos</a:t>
            </a:r>
            <a:r>
              <a:rPr lang="en-US" sz="1200" dirty="0" smtClean="0">
                <a:latin typeface="Courier"/>
                <a:cs typeface="Courier"/>
              </a:rPr>
              <a:t>' </a:t>
            </a:r>
          </a:p>
          <a:p>
            <a:r>
              <a:rPr lang="en-US" sz="1200" dirty="0" smtClean="0">
                <a:latin typeface="Courier"/>
                <a:cs typeface="Courier"/>
              </a:rPr>
              <a:t>    </a:t>
            </a:r>
            <a:r>
              <a:rPr lang="en-US" sz="1200" dirty="0">
                <a:latin typeface="Courier"/>
                <a:cs typeface="Courier"/>
              </a:rPr>
              <a:t>delay(</a:t>
            </a:r>
            <a:r>
              <a:rPr lang="en-US" sz="1200" dirty="0" err="1">
                <a:latin typeface="Courier"/>
                <a:cs typeface="Courier"/>
              </a:rPr>
              <a:t>dtwait</a:t>
            </a:r>
            <a:r>
              <a:rPr lang="en-US" sz="1200" dirty="0">
                <a:latin typeface="Courier"/>
                <a:cs typeface="Courier"/>
              </a:rPr>
              <a:t>);                   </a:t>
            </a:r>
            <a:r>
              <a:rPr lang="en-US" sz="1200" dirty="0" smtClean="0">
                <a:latin typeface="Courier"/>
                <a:cs typeface="Courier"/>
              </a:rPr>
              <a:t> /</a:t>
            </a:r>
            <a:r>
              <a:rPr lang="en-US" sz="1200" dirty="0">
                <a:latin typeface="Courier"/>
                <a:cs typeface="Courier"/>
              </a:rPr>
              <a:t>/ </a:t>
            </a:r>
            <a:r>
              <a:rPr lang="en-US" sz="1200" dirty="0" smtClean="0">
                <a:latin typeface="Courier"/>
                <a:cs typeface="Courier"/>
              </a:rPr>
              <a:t>wait </a:t>
            </a:r>
            <a:r>
              <a:rPr lang="en-US" sz="1200" dirty="0" err="1">
                <a:latin typeface="Courier"/>
                <a:cs typeface="Courier"/>
              </a:rPr>
              <a:t>dtwait</a:t>
            </a:r>
            <a:r>
              <a:rPr lang="en-US" sz="1200" dirty="0">
                <a:latin typeface="Courier"/>
                <a:cs typeface="Courier"/>
              </a:rPr>
              <a:t> for the servo to reach the position </a:t>
            </a:r>
          </a:p>
          <a:p>
            <a:r>
              <a:rPr lang="en-US" sz="1200" dirty="0">
                <a:latin typeface="Courier"/>
                <a:cs typeface="Courier"/>
              </a:rPr>
              <a:t>  } </a:t>
            </a:r>
          </a:p>
          <a:p>
            <a:r>
              <a:rPr lang="en-US" sz="1200" dirty="0">
                <a:latin typeface="Courier"/>
                <a:cs typeface="Courier"/>
              </a:rPr>
              <a:t>  for(</a:t>
            </a:r>
            <a:r>
              <a:rPr lang="en-US" sz="1200" dirty="0" err="1">
                <a:latin typeface="Courier"/>
                <a:cs typeface="Courier"/>
              </a:rPr>
              <a:t>pos</a:t>
            </a:r>
            <a:r>
              <a:rPr lang="en-US" sz="1200" dirty="0">
                <a:latin typeface="Courier"/>
                <a:cs typeface="Courier"/>
              </a:rPr>
              <a:t> = 180; </a:t>
            </a:r>
            <a:r>
              <a:rPr lang="en-US" sz="1200" dirty="0" err="1">
                <a:latin typeface="Courier"/>
                <a:cs typeface="Courier"/>
              </a:rPr>
              <a:t>pos</a:t>
            </a:r>
            <a:r>
              <a:rPr lang="en-US" sz="1200" dirty="0">
                <a:latin typeface="Courier"/>
                <a:cs typeface="Courier"/>
              </a:rPr>
              <a:t>&gt;=1; </a:t>
            </a:r>
            <a:r>
              <a:rPr lang="en-US" sz="1200" dirty="0" err="1" smtClean="0">
                <a:latin typeface="Courier"/>
                <a:cs typeface="Courier"/>
              </a:rPr>
              <a:t>pos</a:t>
            </a:r>
            <a:r>
              <a:rPr lang="en-US" sz="1200" dirty="0" smtClean="0">
                <a:latin typeface="Courier"/>
                <a:cs typeface="Courier"/>
              </a:rPr>
              <a:t> -= 1</a:t>
            </a:r>
            <a:r>
              <a:rPr lang="en-US" sz="1200" dirty="0">
                <a:latin typeface="Courier"/>
                <a:cs typeface="Courier"/>
              </a:rPr>
              <a:t>) </a:t>
            </a:r>
            <a:r>
              <a:rPr lang="en-US" sz="1200" dirty="0" smtClean="0">
                <a:latin typeface="Courier"/>
                <a:cs typeface="Courier"/>
              </a:rPr>
              <a:t>{ </a:t>
            </a:r>
          </a:p>
          <a:p>
            <a:r>
              <a:rPr lang="en-US" sz="1200" dirty="0" smtClean="0">
                <a:latin typeface="Courier"/>
                <a:cs typeface="Courier"/>
              </a:rPr>
              <a:t>    </a:t>
            </a:r>
            <a:r>
              <a:rPr lang="en-US" sz="1200" dirty="0" err="1" smtClean="0">
                <a:latin typeface="Courier"/>
                <a:cs typeface="Courier"/>
              </a:rPr>
              <a:t>myservo.write</a:t>
            </a:r>
            <a:r>
              <a:rPr lang="en-US" sz="1200" dirty="0" smtClean="0">
                <a:latin typeface="Courier"/>
                <a:cs typeface="Courier"/>
              </a:rPr>
              <a:t>(</a:t>
            </a:r>
            <a:r>
              <a:rPr lang="en-US" sz="1200" dirty="0" err="1" smtClean="0">
                <a:latin typeface="Courier"/>
                <a:cs typeface="Courier"/>
              </a:rPr>
              <a:t>pos</a:t>
            </a:r>
            <a:r>
              <a:rPr lang="en-US" sz="1200" dirty="0" smtClean="0">
                <a:latin typeface="Courier"/>
                <a:cs typeface="Courier"/>
              </a:rPr>
              <a:t>);              // Move to position in variable '</a:t>
            </a:r>
            <a:r>
              <a:rPr lang="en-US" sz="1200" dirty="0" err="1" smtClean="0">
                <a:latin typeface="Courier"/>
                <a:cs typeface="Courier"/>
              </a:rPr>
              <a:t>pos</a:t>
            </a:r>
            <a:r>
              <a:rPr lang="en-US" sz="1200" dirty="0" smtClean="0">
                <a:latin typeface="Courier"/>
                <a:cs typeface="Courier"/>
              </a:rPr>
              <a:t>' </a:t>
            </a:r>
          </a:p>
          <a:p>
            <a:r>
              <a:rPr lang="en-US" sz="1200" dirty="0" smtClean="0">
                <a:latin typeface="Courier"/>
                <a:cs typeface="Courier"/>
              </a:rPr>
              <a:t>    </a:t>
            </a:r>
            <a:r>
              <a:rPr lang="en-US" sz="1200" dirty="0">
                <a:latin typeface="Courier"/>
                <a:cs typeface="Courier"/>
              </a:rPr>
              <a:t>delay(</a:t>
            </a:r>
            <a:r>
              <a:rPr lang="en-US" sz="1200" dirty="0" err="1">
                <a:latin typeface="Courier"/>
                <a:cs typeface="Courier"/>
              </a:rPr>
              <a:t>dtwait</a:t>
            </a:r>
            <a:r>
              <a:rPr lang="en-US" sz="1200" dirty="0">
                <a:latin typeface="Courier"/>
                <a:cs typeface="Courier"/>
              </a:rPr>
              <a:t>);                   // </a:t>
            </a:r>
            <a:r>
              <a:rPr lang="en-US" sz="1200" dirty="0" smtClean="0">
                <a:latin typeface="Courier"/>
                <a:cs typeface="Courier"/>
              </a:rPr>
              <a:t>wait </a:t>
            </a:r>
            <a:r>
              <a:rPr lang="en-US" sz="1200" dirty="0" err="1">
                <a:latin typeface="Courier"/>
                <a:cs typeface="Courier"/>
              </a:rPr>
              <a:t>dtwait</a:t>
            </a:r>
            <a:r>
              <a:rPr lang="en-US" sz="1200" dirty="0">
                <a:latin typeface="Courier"/>
                <a:cs typeface="Courier"/>
              </a:rPr>
              <a:t> for the servo to reach the position </a:t>
            </a:r>
          </a:p>
          <a:p>
            <a:r>
              <a:rPr lang="en-US" sz="1200" dirty="0">
                <a:latin typeface="Courier"/>
                <a:cs typeface="Courier"/>
              </a:rPr>
              <a:t>  } </a:t>
            </a:r>
          </a:p>
          <a:p>
            <a:r>
              <a:rPr lang="en-US" sz="1200" dirty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27607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when you adjust </a:t>
            </a:r>
            <a:r>
              <a:rPr lang="en-US" dirty="0" err="1" smtClean="0"/>
              <a:t>dtwait</a:t>
            </a:r>
            <a:r>
              <a:rPr lang="en-US" dirty="0" smtClean="0"/>
              <a:t>?</a:t>
            </a:r>
          </a:p>
          <a:p>
            <a:r>
              <a:rPr lang="en-US" dirty="0" smtClean="0"/>
              <a:t>Can adjust the sweep angle?</a:t>
            </a:r>
          </a:p>
          <a:p>
            <a:pPr lvl="1"/>
            <a:r>
              <a:rPr lang="en-US" dirty="0" smtClean="0"/>
              <a:t>Make new variable to define end angle of the loop</a:t>
            </a:r>
          </a:p>
          <a:p>
            <a:r>
              <a:rPr lang="en-US" dirty="0" smtClean="0"/>
              <a:t>Open the Knob demo from the Arduino IDE</a:t>
            </a:r>
          </a:p>
          <a:p>
            <a:pPr lvl="1"/>
            <a:r>
              <a:rPr lang="en-US" dirty="0" smtClean="0"/>
              <a:t>Connect a potentiometer to an analog input</a:t>
            </a:r>
          </a:p>
          <a:p>
            <a:pPr lvl="1"/>
            <a:r>
              <a:rPr lang="en-US" dirty="0" smtClean="0"/>
              <a:t>Use the potentiometer to control the </a:t>
            </a:r>
            <a:r>
              <a:rPr lang="en-US" smtClean="0"/>
              <a:t>servo 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93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able to identify characteristics that distinguish a servo and a DC motor</a:t>
            </a:r>
          </a:p>
          <a:p>
            <a:r>
              <a:rPr lang="en-US" dirty="0" smtClean="0"/>
              <a:t>Be able to describe the difference a conventional servo and a continuous rotation servo</a:t>
            </a:r>
          </a:p>
          <a:p>
            <a:r>
              <a:rPr lang="en-US" dirty="0" smtClean="0"/>
              <a:t>Be able to use the Arduino Servo library to control servo 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918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Information on Arduino Servo library: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http</a:t>
            </a:r>
            <a:r>
              <a:rPr lang="en-US" sz="2000" dirty="0"/>
              <a:t>://www.arduino.cc/en/Reference/</a:t>
            </a:r>
            <a:r>
              <a:rPr lang="en-US" sz="2000" dirty="0" smtClean="0"/>
              <a:t>Servo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http</a:t>
            </a:r>
            <a:r>
              <a:rPr lang="en-US" sz="2000" dirty="0"/>
              <a:t>://www.arduino.cc/playground/Learning/</a:t>
            </a:r>
            <a:r>
              <a:rPr lang="en-US" sz="2000" dirty="0" smtClean="0"/>
              <a:t>SingleServoExample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Additional descriptions of servos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  http</a:t>
            </a:r>
            <a:r>
              <a:rPr lang="en-US" sz="2000" dirty="0"/>
              <a:t>://makeprojects.com/Wiki/</a:t>
            </a:r>
            <a:r>
              <a:rPr lang="en-US" sz="2000" dirty="0" smtClean="0"/>
              <a:t>Servos</a:t>
            </a:r>
          </a:p>
          <a:p>
            <a:pPr marL="0" indent="0">
              <a:buNone/>
            </a:pPr>
            <a:r>
              <a:rPr lang="en-US" sz="2000" dirty="0"/>
              <a:t>     http://</a:t>
            </a:r>
            <a:r>
              <a:rPr lang="en-US" sz="2000" dirty="0" err="1"/>
              <a:t>www.seattlerobotics.org</a:t>
            </a:r>
            <a:r>
              <a:rPr lang="en-US" sz="2000" dirty="0"/>
              <a:t>/guide/</a:t>
            </a:r>
            <a:r>
              <a:rPr lang="en-US" sz="2000" dirty="0" err="1"/>
              <a:t>servos.html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1077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servo?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servo-motor is an actuator with a built-in feedback mechanism that responds to a control signal by moving to and holding a position, or by moving at a continuous speed.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820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 Motors and Servos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DC Motor</a:t>
            </a:r>
          </a:p>
          <a:p>
            <a:r>
              <a:rPr lang="en-US" sz="2400" dirty="0" smtClean="0"/>
              <a:t>Motion is continuous</a:t>
            </a:r>
          </a:p>
          <a:p>
            <a:r>
              <a:rPr lang="en-US" sz="2400" dirty="0" smtClean="0"/>
              <a:t>Speed controlled by applied voltage </a:t>
            </a:r>
            <a:r>
              <a:rPr lang="en-US" sz="2400" dirty="0"/>
              <a:t>	</a:t>
            </a:r>
            <a:endParaRPr lang="en-US" sz="24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Servo</a:t>
            </a:r>
          </a:p>
          <a:p>
            <a:r>
              <a:rPr lang="en-US" sz="2400" dirty="0" smtClean="0"/>
              <a:t>Capable of holding a position</a:t>
            </a:r>
          </a:p>
          <a:p>
            <a:r>
              <a:rPr lang="en-US" sz="2400" dirty="0" smtClean="0"/>
              <a:t>Speed controlled by delay between position updates</a:t>
            </a:r>
          </a:p>
          <a:p>
            <a:r>
              <a:rPr lang="en-US" sz="2400" dirty="0" smtClean="0"/>
              <a:t>Hybrid of motor, gears and controller.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5789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Conventional and Continuous Rotation</a:t>
            </a:r>
            <a:endParaRPr lang="en-US" sz="32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667000" y="1524000"/>
            <a:ext cx="38100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kern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Two types of servos</a:t>
            </a:r>
            <a:endParaRPr lang="en-US" sz="3200" kern="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2698596"/>
            <a:ext cx="182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continuous rotation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07166" y="2209800"/>
            <a:ext cx="4267200" cy="460917"/>
            <a:chOff x="2438400" y="1364166"/>
            <a:chExt cx="4267200" cy="46091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480932" y="1364166"/>
              <a:ext cx="0" cy="312234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438400" y="1683834"/>
              <a:ext cx="4267200" cy="0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445757" y="1665249"/>
              <a:ext cx="0" cy="156117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705600" y="1668966"/>
              <a:ext cx="0" cy="156117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142" y="3375102"/>
            <a:ext cx="1231571" cy="24028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66800" y="5943600"/>
            <a:ext cx="28466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A8B2D"/>
                </a:solidFill>
              </a:rPr>
              <a:t>pulse tells servo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which way to spin &amp; how fast to spin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87868" y="5872818"/>
            <a:ext cx="18516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A8B2D"/>
                </a:solidFill>
              </a:rPr>
              <a:t>pulse tells servo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which position to hold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661102" y="2667000"/>
            <a:ext cx="2232102" cy="3047632"/>
            <a:chOff x="5820936" y="1821366"/>
            <a:chExt cx="2232102" cy="3047632"/>
          </a:xfrm>
        </p:grpSpPr>
        <p:grpSp>
          <p:nvGrpSpPr>
            <p:cNvPr id="17" name="Group 16"/>
            <p:cNvGrpSpPr/>
            <p:nvPr/>
          </p:nvGrpSpPr>
          <p:grpSpPr>
            <a:xfrm>
              <a:off x="5820936" y="1821366"/>
              <a:ext cx="2212785" cy="3047632"/>
              <a:chOff x="5820936" y="1821366"/>
              <a:chExt cx="2212785" cy="304763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6477000" y="1821366"/>
                <a:ext cx="9160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>
                        <a:lumMod val="50000"/>
                      </a:schemeClr>
                    </a:solidFill>
                  </a:rPr>
                  <a:t>standard</a:t>
                </a:r>
                <a:endParaRPr lang="en-US" sz="1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262"/>
              <a:stretch/>
            </p:blipFill>
            <p:spPr>
              <a:xfrm>
                <a:off x="6327097" y="2456982"/>
                <a:ext cx="1231571" cy="2412016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5820936" y="2058072"/>
                <a:ext cx="22127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3A8B2D"/>
                    </a:solidFill>
                  </a:rPr>
                  <a:t>can only rotate 180 degrees</a:t>
                </a:r>
                <a:endParaRPr lang="en-US" sz="1400" dirty="0">
                  <a:solidFill>
                    <a:srgbClr val="3A8B2D"/>
                  </a:solidFill>
                </a:endParaRP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5843238" y="3700160"/>
              <a:ext cx="2209800" cy="0"/>
            </a:xfrm>
            <a:prstGeom prst="line">
              <a:avLst/>
            </a:prstGeom>
            <a:ln w="25400">
              <a:solidFill>
                <a:srgbClr val="C00000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rc 18"/>
            <p:cNvSpPr/>
            <p:nvPr/>
          </p:nvSpPr>
          <p:spPr>
            <a:xfrm>
              <a:off x="6642408" y="3399542"/>
              <a:ext cx="571500" cy="571500"/>
            </a:xfrm>
            <a:prstGeom prst="arc">
              <a:avLst>
                <a:gd name="adj1" fmla="val 11189480"/>
                <a:gd name="adj2" fmla="val 0"/>
              </a:avLst>
            </a:prstGeom>
            <a:ln w="25400">
              <a:solidFill>
                <a:srgbClr val="FFFF00"/>
              </a:solidFill>
              <a:headEnd type="stealth"/>
              <a:tailEnd type="stealth"/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Arc 22"/>
          <p:cNvSpPr/>
          <p:nvPr/>
        </p:nvSpPr>
        <p:spPr>
          <a:xfrm>
            <a:off x="2214159" y="4530925"/>
            <a:ext cx="571500" cy="568069"/>
          </a:xfrm>
          <a:prstGeom prst="arc">
            <a:avLst>
              <a:gd name="adj1" fmla="val 11189480"/>
              <a:gd name="adj2" fmla="val 10327076"/>
            </a:avLst>
          </a:prstGeom>
          <a:ln w="25400">
            <a:solidFill>
              <a:srgbClr val="FFFF00"/>
            </a:solidFill>
            <a:headEnd type="stealth"/>
            <a:tailEnd type="stealth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27429" y="2968384"/>
            <a:ext cx="3666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3A8B2D"/>
                </a:solidFill>
              </a:rPr>
              <a:t>can rotate all the way around in either direction</a:t>
            </a:r>
            <a:endParaRPr lang="en-US" sz="1400" dirty="0">
              <a:solidFill>
                <a:srgbClr val="3A8B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85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signal is a pulse train</a:t>
            </a:r>
            <a:endParaRPr lang="en-US" dirty="0"/>
          </a:p>
        </p:txBody>
      </p:sp>
      <p:pic>
        <p:nvPicPr>
          <p:cNvPr id="6" name="Picture 5" descr="servo_pulses_primitiv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3300413" cy="480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5400" y="213360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Pulse frequency is fixed</a:t>
            </a:r>
          </a:p>
          <a:p>
            <a:r>
              <a:rPr lang="en-US" dirty="0" smtClean="0"/>
              <a:t>    Typical:  20 </a:t>
            </a:r>
            <a:r>
              <a:rPr lang="en-US" dirty="0" err="1" smtClean="0"/>
              <a:t>ms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Pulse width determines position</a:t>
            </a:r>
          </a:p>
          <a:p>
            <a:r>
              <a:rPr lang="en-US" dirty="0"/>
              <a:t> </a:t>
            </a:r>
            <a:r>
              <a:rPr lang="en-US" dirty="0" smtClean="0"/>
              <a:t>   Typical:  1ms to 2 </a:t>
            </a:r>
            <a:r>
              <a:rPr lang="en-US" dirty="0" err="1" smtClean="0"/>
              <a:t>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70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Servo components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1226403"/>
            <a:ext cx="76995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Small </a:t>
            </a:r>
            <a:r>
              <a:rPr lang="en-US" sz="1600" dirty="0" smtClean="0">
                <a:solidFill>
                  <a:srgbClr val="3A8B2D"/>
                </a:solidFill>
              </a:rPr>
              <a:t>DC motor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3A8B2D"/>
                </a:solidFill>
              </a:rPr>
              <a:t>Gearbox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with small plastic gears to reduce the RPM and increase output torque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Special </a:t>
            </a:r>
            <a:r>
              <a:rPr lang="en-US" sz="1600" dirty="0" smtClean="0">
                <a:solidFill>
                  <a:srgbClr val="3A8B2D"/>
                </a:solidFill>
              </a:rPr>
              <a:t>electronics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to interpret a pulse signal and deliver power to the motor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 descr="5 - pic of disassembled servo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2398260"/>
            <a:ext cx="6295793" cy="444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38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Servo from the </a:t>
            </a:r>
            <a:r>
              <a:rPr lang="en-US" dirty="0" err="1" smtClean="0"/>
              <a:t>Sparkfun</a:t>
            </a:r>
            <a:r>
              <a:rPr lang="en-US" dirty="0" smtClean="0"/>
              <a:t> kit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The micro servo from the </a:t>
            </a:r>
            <a:r>
              <a:rPr lang="en-US" sz="2400" dirty="0" err="1" smtClean="0"/>
              <a:t>Sparkfun</a:t>
            </a:r>
            <a:r>
              <a:rPr lang="en-US" sz="2400" dirty="0" smtClean="0"/>
              <a:t> Inventor’s kit is a conventional servo, i.e. the control signal results in moving the shaft to an angular position.</a:t>
            </a:r>
            <a:endParaRPr lang="en-US" sz="2400" dirty="0"/>
          </a:p>
        </p:txBody>
      </p:sp>
      <p:pic>
        <p:nvPicPr>
          <p:cNvPr id="7" name="Picture 6" descr="micro_servo_device_wir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581400"/>
            <a:ext cx="635977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39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rgbClr val="C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2761</TotalTime>
  <Words>737</Words>
  <Application>Microsoft Macintosh PowerPoint</Application>
  <PresentationFormat>On-screen Show (4:3)</PresentationFormat>
  <Paragraphs>102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Using servos with an Arduino</vt:lpstr>
      <vt:lpstr>Learning Objectives</vt:lpstr>
      <vt:lpstr>References</vt:lpstr>
      <vt:lpstr>What is a servo?</vt:lpstr>
      <vt:lpstr>DC Motors and Servos</vt:lpstr>
      <vt:lpstr>Conventional and Continuous Rotation</vt:lpstr>
      <vt:lpstr>Control signal is a pulse train</vt:lpstr>
      <vt:lpstr>Servo components</vt:lpstr>
      <vt:lpstr>Servo from the Sparkfun kit</vt:lpstr>
      <vt:lpstr>Arduino Servo library handles the details</vt:lpstr>
      <vt:lpstr>Arduino Servo library handles the details</vt:lpstr>
      <vt:lpstr>Modified version of the sweep function</vt:lpstr>
      <vt:lpstr>Experiment</vt:lpstr>
    </vt:vector>
  </TitlesOfParts>
  <Manager/>
  <Company>LA TECH and PUS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Servos with Arduino @ PSU</dc:title>
  <dc:subject/>
  <dc:creator>David Hall &amp; Gerry Recktenwald</dc:creator>
  <cp:keywords/>
  <dc:description/>
  <cp:lastModifiedBy>Gerald Recktenwald</cp:lastModifiedBy>
  <cp:revision>299</cp:revision>
  <cp:lastPrinted>2012-11-21T17:46:14Z</cp:lastPrinted>
  <dcterms:created xsi:type="dcterms:W3CDTF">2010-10-04T19:16:03Z</dcterms:created>
  <dcterms:modified xsi:type="dcterms:W3CDTF">2012-11-21T17:46:28Z</dcterms:modified>
  <cp:category/>
</cp:coreProperties>
</file>